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97"/>
  </p:notesMasterIdLst>
  <p:handoutMasterIdLst>
    <p:handoutMasterId r:id="rId98"/>
  </p:handoutMasterIdLst>
  <p:sldIdLst>
    <p:sldId id="754" r:id="rId5"/>
    <p:sldId id="886" r:id="rId6"/>
    <p:sldId id="804" r:id="rId7"/>
    <p:sldId id="819" r:id="rId8"/>
    <p:sldId id="805" r:id="rId9"/>
    <p:sldId id="799" r:id="rId10"/>
    <p:sldId id="801" r:id="rId11"/>
    <p:sldId id="802" r:id="rId12"/>
    <p:sldId id="809" r:id="rId13"/>
    <p:sldId id="810" r:id="rId14"/>
    <p:sldId id="895" r:id="rId15"/>
    <p:sldId id="811" r:id="rId16"/>
    <p:sldId id="812" r:id="rId17"/>
    <p:sldId id="813" r:id="rId18"/>
    <p:sldId id="814" r:id="rId19"/>
    <p:sldId id="815" r:id="rId20"/>
    <p:sldId id="816" r:id="rId21"/>
    <p:sldId id="896" r:id="rId22"/>
    <p:sldId id="817" r:id="rId23"/>
    <p:sldId id="818" r:id="rId24"/>
    <p:sldId id="820" r:id="rId25"/>
    <p:sldId id="821" r:id="rId26"/>
    <p:sldId id="822" r:id="rId27"/>
    <p:sldId id="823" r:id="rId28"/>
    <p:sldId id="806" r:id="rId29"/>
    <p:sldId id="807" r:id="rId30"/>
    <p:sldId id="825" r:id="rId31"/>
    <p:sldId id="826" r:id="rId32"/>
    <p:sldId id="827" r:id="rId33"/>
    <p:sldId id="828" r:id="rId34"/>
    <p:sldId id="829" r:id="rId35"/>
    <p:sldId id="830" r:id="rId36"/>
    <p:sldId id="831" r:id="rId37"/>
    <p:sldId id="832" r:id="rId38"/>
    <p:sldId id="842" r:id="rId39"/>
    <p:sldId id="836" r:id="rId40"/>
    <p:sldId id="844" r:id="rId41"/>
    <p:sldId id="843" r:id="rId42"/>
    <p:sldId id="847" r:id="rId43"/>
    <p:sldId id="850" r:id="rId44"/>
    <p:sldId id="848" r:id="rId45"/>
    <p:sldId id="849" r:id="rId46"/>
    <p:sldId id="851" r:id="rId47"/>
    <p:sldId id="835" r:id="rId48"/>
    <p:sldId id="852" r:id="rId49"/>
    <p:sldId id="853" r:id="rId50"/>
    <p:sldId id="854" r:id="rId51"/>
    <p:sldId id="855" r:id="rId52"/>
    <p:sldId id="837" r:id="rId53"/>
    <p:sldId id="856" r:id="rId54"/>
    <p:sldId id="857" r:id="rId55"/>
    <p:sldId id="858" r:id="rId56"/>
    <p:sldId id="859" r:id="rId57"/>
    <p:sldId id="860" r:id="rId58"/>
    <p:sldId id="839" r:id="rId59"/>
    <p:sldId id="861" r:id="rId60"/>
    <p:sldId id="862" r:id="rId61"/>
    <p:sldId id="863" r:id="rId62"/>
    <p:sldId id="864" r:id="rId63"/>
    <p:sldId id="865" r:id="rId64"/>
    <p:sldId id="866" r:id="rId65"/>
    <p:sldId id="867" r:id="rId66"/>
    <p:sldId id="868" r:id="rId67"/>
    <p:sldId id="869" r:id="rId68"/>
    <p:sldId id="871" r:id="rId69"/>
    <p:sldId id="872" r:id="rId70"/>
    <p:sldId id="840" r:id="rId71"/>
    <p:sldId id="873" r:id="rId72"/>
    <p:sldId id="841" r:id="rId73"/>
    <p:sldId id="874" r:id="rId74"/>
    <p:sldId id="875" r:id="rId75"/>
    <p:sldId id="876" r:id="rId76"/>
    <p:sldId id="877" r:id="rId77"/>
    <p:sldId id="878" r:id="rId78"/>
    <p:sldId id="879" r:id="rId79"/>
    <p:sldId id="880" r:id="rId80"/>
    <p:sldId id="881" r:id="rId81"/>
    <p:sldId id="882" r:id="rId82"/>
    <p:sldId id="883" r:id="rId83"/>
    <p:sldId id="884" r:id="rId84"/>
    <p:sldId id="888" r:id="rId85"/>
    <p:sldId id="889" r:id="rId86"/>
    <p:sldId id="887" r:id="rId87"/>
    <p:sldId id="808" r:id="rId88"/>
    <p:sldId id="891" r:id="rId89"/>
    <p:sldId id="890" r:id="rId90"/>
    <p:sldId id="892" r:id="rId91"/>
    <p:sldId id="893" r:id="rId92"/>
    <p:sldId id="803" r:id="rId93"/>
    <p:sldId id="885" r:id="rId94"/>
    <p:sldId id="894" r:id="rId95"/>
    <p:sldId id="755" r:id="rId9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0" autoAdjust="0"/>
    <p:restoredTop sz="89847" autoAdjust="0"/>
  </p:normalViewPr>
  <p:slideViewPr>
    <p:cSldViewPr snapToGrid="0">
      <p:cViewPr varScale="1">
        <p:scale>
          <a:sx n="84" d="100"/>
          <a:sy n="84" d="100"/>
        </p:scale>
        <p:origin x="934" y="34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9/16/2020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the data into the two genders.</a:t>
            </a:r>
          </a:p>
          <a:p>
            <a:r>
              <a:rPr lang="en-US" dirty="0"/>
              <a:t>Get the statistics on each gender using built-in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0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0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32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As you get taller, you get heavier</a:t>
            </a:r>
          </a:p>
          <a:p>
            <a:r>
              <a:rPr lang="en-US" dirty="0"/>
              <a:t>2. Or, as you get heavier, you need to be taller</a:t>
            </a:r>
          </a:p>
          <a:p>
            <a:r>
              <a:rPr lang="en-US" dirty="0"/>
              <a:t>3. Some overlap between men and women (60 inches &lt; height &lt; 72 inches) but men are</a:t>
            </a:r>
          </a:p>
          <a:p>
            <a:r>
              <a:rPr lang="en-US" dirty="0"/>
              <a:t>slightly heavier in this range.</a:t>
            </a:r>
          </a:p>
          <a:p>
            <a:r>
              <a:rPr lang="en-US" dirty="0"/>
              <a:t>4. No man taller than about 74 inches or shorter than about 58 inches </a:t>
            </a:r>
          </a:p>
          <a:p>
            <a:r>
              <a:rPr lang="en-US" dirty="0"/>
              <a:t>5. No man heavier than about 262 </a:t>
            </a:r>
            <a:r>
              <a:rPr lang="en-US" dirty="0" err="1"/>
              <a:t>lbs</a:t>
            </a:r>
            <a:r>
              <a:rPr lang="en-US" dirty="0"/>
              <a:t> or lighter than about 115 lbs.</a:t>
            </a:r>
          </a:p>
          <a:p>
            <a:r>
              <a:rPr lang="en-US" dirty="0"/>
              <a:t>6. No woman taller than about 74 inches or shorter than about 53 inches</a:t>
            </a:r>
          </a:p>
          <a:p>
            <a:r>
              <a:rPr lang="en-US" dirty="0"/>
              <a:t>7. No woman heaver than about 200 lbs. or lighter than about 65 lbs.</a:t>
            </a:r>
          </a:p>
          <a:p>
            <a:endParaRPr lang="en-US" dirty="0"/>
          </a:p>
          <a:p>
            <a:r>
              <a:rPr lang="en-US" dirty="0"/>
              <a:t>You can visually see the "range" of the data (height and weight) with this kind of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7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minimizes distance from centroid to data points for that cluster. Loops over all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81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1. Clustering is relatively the same for men and women (men not shown in slides)</a:t>
            </a:r>
          </a:p>
          <a:p>
            <a:r>
              <a:rPr lang="en-US" dirty="0"/>
              <a:t>2. So are centroids</a:t>
            </a:r>
          </a:p>
          <a:p>
            <a:r>
              <a:rPr lang="en-US" dirty="0"/>
              <a:t>3. The centroids are fairly close to each other. Could this mean that</a:t>
            </a:r>
          </a:p>
          <a:p>
            <a:r>
              <a:rPr lang="en-US" dirty="0"/>
              <a:t>there isn't much data farther away from the centroids? Maybe the data is all</a:t>
            </a:r>
          </a:p>
          <a:p>
            <a:r>
              <a:rPr lang="en-US" dirty="0"/>
              <a:t>concentrated near the centroids?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24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csv data set into a data frame named “</a:t>
            </a:r>
            <a:r>
              <a:rPr lang="en-US" dirty="0" err="1"/>
              <a:t>wine_set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Matplotlib is the swiss army knife of plotting tools in Python</a:t>
            </a:r>
          </a:p>
          <a:p>
            <a:endParaRPr lang="en-US" dirty="0"/>
          </a:p>
          <a:p>
            <a:r>
              <a:rPr lang="en-US" dirty="0"/>
              <a:t>Seaborn is an awesome plotting tool for data science and statistics</a:t>
            </a:r>
          </a:p>
          <a:p>
            <a:r>
              <a:rPr lang="en-US" dirty="0"/>
              <a:t>We’ll ne using it a lot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attention to column names (independent variable names)</a:t>
            </a:r>
          </a:p>
          <a:p>
            <a:endParaRPr lang="en-US" dirty="0"/>
          </a:p>
          <a:p>
            <a:r>
              <a:rPr lang="en-US" dirty="0"/>
              <a:t>Start to get a “feel” for typical values for variables.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Fixed acidity is below 10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Volatile acidity is below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Residual sugar is below 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Chlorides are below 0.1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Free Sulphur Dioxide is below 50?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Total Sulphur Dioxide is below 100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Density is below 1 (lighter than water?)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pH is below 5? (Remember your chemistry? What is pH of water?  - answer=7) This is neutral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Below 7 is acidic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Above 7 is 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Sulphates are below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Alcohol is below 20?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4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“shape” is an attribute of the object. There are lots of attributes and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74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notice?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much memory is being used for the data frame? (150.0 KB)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Pay close attention to the data types for each variable. Notice that the independent variables are using fp64.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 these variables need that much precision?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would you reduce the precision of these variables?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 notice that the dependent variable, the wine quality, is using int64. The wine quality only ranges from 0 to 10 so isn't int64 a bit of overkill as well?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can we reduce the precision to int32?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output refers to "non-null" values. It's possible for the data set to include non-numeric values.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next section briefly explores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6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52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data sets have </a:t>
            </a:r>
            <a:r>
              <a:rPr lang="en-US" dirty="0" err="1"/>
              <a:t>NaN</a:t>
            </a:r>
            <a:r>
              <a:rPr lang="en-US" dirty="0"/>
              <a:t> ("Not a Number"), or "null“ values.</a:t>
            </a:r>
          </a:p>
          <a:p>
            <a:r>
              <a:rPr lang="en-US" dirty="0"/>
              <a:t>We need to work with numeric values, so we need to find and correct these.</a:t>
            </a:r>
          </a:p>
          <a:p>
            <a:r>
              <a:rPr lang="en-US" dirty="0"/>
              <a:t>Generically, this is referred to as "Missing Data" within Pandas. </a:t>
            </a:r>
          </a:p>
          <a:p>
            <a:r>
              <a:rPr lang="en-US" dirty="0"/>
              <a:t>Pandas refers to these values as "missing data“</a:t>
            </a:r>
          </a:p>
          <a:p>
            <a:r>
              <a:rPr lang="en-US" dirty="0"/>
              <a:t>Pandas marks values with </a:t>
            </a:r>
            <a:r>
              <a:rPr lang="en-US" dirty="0" err="1"/>
              <a:t>NaNs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as "null"</a:t>
            </a:r>
          </a:p>
          <a:p>
            <a:r>
              <a:rPr lang="en-US" dirty="0"/>
              <a:t>We only need to focus on those values.</a:t>
            </a:r>
          </a:p>
          <a:p>
            <a:endParaRPr lang="en-US" dirty="0"/>
          </a:p>
          <a:p>
            <a:r>
              <a:rPr lang="en-US" dirty="0"/>
              <a:t>The first step is to find out if we have any "missing data" in the data frame</a:t>
            </a:r>
          </a:p>
          <a:p>
            <a:endParaRPr lang="en-US" dirty="0"/>
          </a:p>
          <a:p>
            <a:r>
              <a:rPr lang="en-US" dirty="0"/>
              <a:t>We can use a couple of methods within the data frame object for this</a:t>
            </a:r>
          </a:p>
          <a:p>
            <a:endParaRPr lang="en-US" dirty="0"/>
          </a:p>
          <a:p>
            <a:r>
              <a:rPr lang="en-US" dirty="0" err="1"/>
              <a:t>dataset.isnull</a:t>
            </a:r>
            <a:r>
              <a:rPr lang="en-US" dirty="0"/>
              <a:t>().</a:t>
            </a:r>
            <a:r>
              <a:rPr lang="en-US" dirty="0" err="1"/>
              <a:t>values.any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dataset.isnull</a:t>
            </a:r>
            <a:r>
              <a:rPr lang="en-US" dirty="0"/>
              <a:t>().sum()</a:t>
            </a:r>
          </a:p>
          <a:p>
            <a:endParaRPr lang="en-US" dirty="0"/>
          </a:p>
          <a:p>
            <a:r>
              <a:rPr lang="en-US" dirty="0"/>
              <a:t>What do you see in the output from the methods?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2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87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04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is lowest in data set</a:t>
            </a:r>
          </a:p>
          <a:p>
            <a:r>
              <a:rPr lang="en-US" dirty="0"/>
              <a:t>8 is largest in data set</a:t>
            </a:r>
          </a:p>
          <a:p>
            <a:r>
              <a:rPr lang="en-US" dirty="0"/>
              <a:t>Quality of 5 and 6 are largest count (by far)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, 4, and 8 have very few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 doesn’t have a large number of values relative to 5 and 6.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77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could make a 3D chart if you want so you can address 3 independent variables.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are the “good” plots?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Try using density, alcohol, or chlorides as one of the independent variables.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 at density (vs. sulphates, chlorides,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alcohol vs. sulphates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chlorides vs. pH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51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Histograms are bars. KDE is the curved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45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 example, is there a particular relationship between two variables? Is the relationship linear?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the plot positive? (increase in one variables increases the value of another)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the plot negative? (increase on one variable decreases the value of another)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Flat? (horizontal or vertical – could indicate that variables don’t relate to each other)</a:t>
            </a:r>
          </a:p>
          <a:p>
            <a:r>
              <a:rPr lang="en-US" dirty="0"/>
              <a:t>Be sure to note these relationships because you can use them later as you dive deeper into</a:t>
            </a:r>
          </a:p>
          <a:p>
            <a:r>
              <a:rPr lang="en-US" dirty="0"/>
              <a:t>the data set.</a:t>
            </a:r>
          </a:p>
          <a:p>
            <a:endParaRPr lang="en-US" dirty="0"/>
          </a:p>
          <a:p>
            <a:r>
              <a:rPr lang="en-US" dirty="0"/>
              <a:t>Note: The upper and lower parts of the plot are the same. To make things easier to</a:t>
            </a:r>
          </a:p>
          <a:p>
            <a:r>
              <a:rPr lang="en-US" dirty="0"/>
              <a:t>read, you can plot only the lower part of matrix. You use the option, corner=True in the function call.</a:t>
            </a:r>
          </a:p>
          <a:p>
            <a:endParaRPr lang="en-US" dirty="0"/>
          </a:p>
          <a:p>
            <a:r>
              <a:rPr lang="en-US" dirty="0"/>
              <a:t>You can also plot a subset of the independent variables by listing the variables</a:t>
            </a:r>
          </a:p>
          <a:p>
            <a:r>
              <a:rPr lang="en-US" dirty="0"/>
              <a:t>in a </a:t>
            </a:r>
            <a:r>
              <a:rPr lang="en-US" dirty="0" err="1"/>
              <a:t>list.For</a:t>
            </a:r>
            <a:r>
              <a:rPr lang="en-US" dirty="0"/>
              <a:t> example:</a:t>
            </a:r>
          </a:p>
          <a:p>
            <a:endParaRPr lang="en-US" dirty="0"/>
          </a:p>
          <a:p>
            <a:r>
              <a:rPr lang="en-US" dirty="0"/>
              <a:t>vars = ['fixed acidity', 'pH', 'alcohol']</a:t>
            </a:r>
          </a:p>
          <a:p>
            <a:endParaRPr lang="en-US" dirty="0"/>
          </a:p>
          <a:p>
            <a:r>
              <a:rPr lang="en-US" dirty="0"/>
              <a:t>As a reminder, the independent variables are,</a:t>
            </a:r>
          </a:p>
          <a:p>
            <a:endParaRPr lang="en-US" dirty="0"/>
          </a:p>
          <a:p>
            <a:r>
              <a:rPr lang="en-US" dirty="0"/>
              <a:t>'fixed acidity', 'volatile acidity', 'citric acid',</a:t>
            </a:r>
          </a:p>
          <a:p>
            <a:r>
              <a:rPr lang="en-US" dirty="0"/>
              <a:t>'residual sugar', 'chlorides', 'free sulfur dioxide',</a:t>
            </a:r>
          </a:p>
          <a:p>
            <a:r>
              <a:rPr lang="en-US" dirty="0"/>
              <a:t>'total sulfur dioxide', 'density', 'pH', 'sulphates',</a:t>
            </a:r>
          </a:p>
          <a:p>
            <a:r>
              <a:rPr lang="en-US" dirty="0"/>
              <a:t>'alcohol'</a:t>
            </a:r>
          </a:p>
          <a:p>
            <a:endParaRPr lang="en-US" dirty="0"/>
          </a:p>
          <a:p>
            <a:r>
              <a:rPr lang="en-US" dirty="0"/>
              <a:t>Be sure to look at the diagonal for this case. There is some significant information</a:t>
            </a:r>
          </a:p>
          <a:p>
            <a:r>
              <a:rPr lang="en-US" dirty="0"/>
              <a:t>from these plots. Be sure to write them down or note them somewhere (noting them in</a:t>
            </a:r>
          </a:p>
          <a:p>
            <a:r>
              <a:rPr lang="en-US" dirty="0"/>
              <a:t>this notebook is a good place to keep them).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48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pH values are centered around a pH of 3.2-3.3.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Without colors in the legend it’s difficult to determine the impact of the wine quality on the 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-----------------------------------------------------------------------------------------------------------------</a:t>
            </a:r>
          </a:p>
          <a:p>
            <a:r>
              <a:rPr lang="en-US" dirty="0" err="1"/>
              <a:t>sns.set_style</a:t>
            </a:r>
            <a:r>
              <a:rPr lang="en-US" dirty="0"/>
              <a:t>('</a:t>
            </a:r>
            <a:r>
              <a:rPr lang="en-US" dirty="0" err="1"/>
              <a:t>whitegrid</a:t>
            </a:r>
            <a:r>
              <a:rPr lang="en-US" dirty="0"/>
              <a:t>')</a:t>
            </a:r>
          </a:p>
          <a:p>
            <a:r>
              <a:rPr lang="en-US" dirty="0"/>
              <a:t>g = </a:t>
            </a:r>
            <a:r>
              <a:rPr lang="en-US" dirty="0" err="1"/>
              <a:t>sns.pairplot</a:t>
            </a:r>
            <a:r>
              <a:rPr lang="en-US" dirty="0"/>
              <a:t>(</a:t>
            </a:r>
            <a:r>
              <a:rPr lang="en-US" dirty="0" err="1"/>
              <a:t>wine_set</a:t>
            </a:r>
            <a:r>
              <a:rPr lang="en-US" dirty="0"/>
              <a:t>, hue='quality', vars=['pH'], height=3)</a:t>
            </a:r>
          </a:p>
          <a:p>
            <a:r>
              <a:rPr lang="en-US" dirty="0"/>
              <a:t>#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#g =  </a:t>
            </a:r>
            <a:r>
              <a:rPr lang="en-US" dirty="0" err="1"/>
              <a:t>sns.PairGrid</a:t>
            </a:r>
            <a:r>
              <a:rPr lang="en-US" dirty="0"/>
              <a:t>(iris, hue='species', size=2)</a:t>
            </a:r>
          </a:p>
          <a:p>
            <a:endParaRPr lang="en-US" dirty="0"/>
          </a:p>
          <a:p>
            <a:r>
              <a:rPr lang="en-US" dirty="0"/>
              <a:t>def f(x, **</a:t>
            </a:r>
            <a:r>
              <a:rPr lang="en-US" dirty="0" err="1"/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kwargs.pop</a:t>
            </a:r>
            <a:r>
              <a:rPr lang="en-US" dirty="0"/>
              <a:t>("color")</a:t>
            </a:r>
          </a:p>
          <a:p>
            <a:r>
              <a:rPr lang="en-US" dirty="0"/>
              <a:t>    col = next(</a:t>
            </a:r>
            <a:r>
              <a:rPr lang="en-US" dirty="0" err="1"/>
              <a:t>plt.gca</a:t>
            </a:r>
            <a:r>
              <a:rPr lang="en-US" dirty="0"/>
              <a:t>()._</a:t>
            </a:r>
            <a:r>
              <a:rPr lang="en-US" dirty="0" err="1"/>
              <a:t>get_lines.prop_cycler</a:t>
            </a:r>
            <a:r>
              <a:rPr lang="en-US" dirty="0"/>
              <a:t>)['color']</a:t>
            </a:r>
          </a:p>
          <a:p>
            <a:r>
              <a:rPr lang="en-US" dirty="0"/>
              <a:t>    </a:t>
            </a:r>
            <a:r>
              <a:rPr lang="en-US" dirty="0" err="1"/>
              <a:t>sns.kdeplot</a:t>
            </a:r>
            <a:r>
              <a:rPr lang="en-US" dirty="0"/>
              <a:t>(x, color=col, 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g.map_diag</a:t>
            </a:r>
            <a:r>
              <a:rPr lang="en-US" dirty="0"/>
              <a:t>(f)</a:t>
            </a:r>
          </a:p>
          <a:p>
            <a:r>
              <a:rPr lang="en-US" dirty="0" err="1"/>
              <a:t>g.map_offdiag</a:t>
            </a:r>
            <a:r>
              <a:rPr lang="en-US" dirty="0"/>
              <a:t>(</a:t>
            </a:r>
            <a:r>
              <a:rPr lang="en-US" dirty="0" err="1"/>
              <a:t>plt.scatter</a:t>
            </a:r>
            <a:r>
              <a:rPr lang="en-US" dirty="0"/>
              <a:t>)</a:t>
            </a:r>
          </a:p>
          <a:p>
            <a:r>
              <a:rPr lang="en-US" dirty="0" err="1"/>
              <a:t>g.add_legend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50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plotting options that don’t use </a:t>
            </a:r>
            <a:r>
              <a:rPr lang="en-US" dirty="0" err="1"/>
              <a:t>pairplot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3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“goals” or objectives for understanding your data set.</a:t>
            </a:r>
          </a:p>
          <a:p>
            <a:r>
              <a:rPr lang="en-US" dirty="0"/>
              <a:t>Some of them are generic and some are specific.</a:t>
            </a:r>
          </a:p>
          <a:p>
            <a:r>
              <a:rPr lang="en-US" dirty="0"/>
              <a:t>All of them are important (don’t leave a stone unturned)</a:t>
            </a:r>
          </a:p>
          <a:p>
            <a:r>
              <a:rPr lang="en-US" dirty="0"/>
              <a:t>   Don’t just jump into ML/DL models – they will be meaningless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3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plotting option that don’t use </a:t>
            </a:r>
            <a:r>
              <a:rPr lang="en-US" dirty="0" err="1"/>
              <a:t>pairplot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15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general, as the alcohol content goes up, the wine quality goes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Fairly good spread of alcohol content for each wine quality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5 and 6 have a fair amount of data with approximately the same alcohol content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 may have some outliers too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Data seems to be spare for wine qualities of 3 and 8 (maybe 4 as well).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41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many data points for 3 and 8 (noticed that in last plot)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Somewhat tightly grouped for 5 and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 has some outliers (didn’t show up in last plot)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 has some outliers at the low end (maybe)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Wines are acidic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76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Again, 3 and 8 don’t have too many values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Seems like a wide spread of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5 and 6 seem to have lots of outliers (didn’t that many with other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20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22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Regression is negative correlation (variable increase leads to second variable decrease)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Seems like a fair amount of scatter in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points seem pretty far from the regression line?</a:t>
            </a:r>
          </a:p>
          <a:p>
            <a:endParaRPr lang="en-US" dirty="0"/>
          </a:p>
          <a:p>
            <a:r>
              <a:rPr lang="en-US" dirty="0"/>
              <a:t>As you can see in the plot, as fixed acidity levels increase, the pH levels drop. Makes</a:t>
            </a:r>
          </a:p>
          <a:p>
            <a:r>
              <a:rPr lang="en-US" dirty="0"/>
              <a:t>sense doesn't it? A lower pH level is, after all, an indicator of high acidity.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02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Regression is negative correlation (variable increase leads to second variable decrease)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Seems like a fair amount of scatter in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points seem pretty far from the regression line?</a:t>
            </a:r>
          </a:p>
          <a:p>
            <a:endParaRPr lang="en-US" dirty="0"/>
          </a:p>
          <a:p>
            <a:r>
              <a:rPr lang="en-US" dirty="0"/>
              <a:t>As you can see in the plot, as fixed acidity levels increase, the pH levels drop. Makes</a:t>
            </a:r>
          </a:p>
          <a:p>
            <a:r>
              <a:rPr lang="en-US" dirty="0"/>
              <a:t>sense doesn't it? A lower pH level is, after all, an indicator of high acidity.</a:t>
            </a:r>
          </a:p>
          <a:p>
            <a:endParaRPr lang="en-US" dirty="0"/>
          </a:p>
          <a:p>
            <a:r>
              <a:rPr lang="en-US" dirty="0"/>
              <a:t>Can use </a:t>
            </a:r>
            <a:r>
              <a:rPr lang="en-US" dirty="0" err="1"/>
              <a:t>lmplot</a:t>
            </a:r>
            <a:r>
              <a:rPr lang="en-US" dirty="0"/>
              <a:t>() to get linear regressions for each wine quality. Right-hand side plot.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appears that a wine qualities of 5 and 6 are pretty </a:t>
            </a:r>
            <a:r>
              <a:rPr lang="en-US" dirty="0" err="1"/>
              <a:t>similiar</a:t>
            </a:r>
            <a:r>
              <a:rPr lang="en-US" dirty="0"/>
              <a:t> and seem to be close to the overall regression.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note, it may be difficult to see, but the 95% confidence interval for a wine quality of 3 is fairly large indicating a fairly large spread of the data (we're seen this previously). I also think the confidence interval for a wine quality of 8 is fairly large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99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the amount of citric acids increase, so do the fixed acidity levels. The relationship is somewhat linear although there is a fair amount of dispersion in the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histogram for "citric acid" is interesting. There is a plateau in the data set where the number of data points doesn't vary with the "citric acid"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Regression is positive correlation (variable increase leads to second variable increase)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Seems like a fair amount of scatter in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points seem pretty far from the regression line?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wide range of "fixed acidity" values for a fixed value of "citric acid". Why?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confidence interval for a wine quality of 4 is very large with respect to these two variables. However, the other wine qualities have a much smaller confidence interval.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5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wine qualities are included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Looks like there are a number of points that are outliers (greater than upper fence)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67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wine quality has outliers (greater than the max)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Wine Quality 4 has some outliers that are pretty far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Quality 5 seems to have a fair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the csv data set into a data frame named “dataset”.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77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some outliers at the upper end, near 0.7-0.8 value of citric acid</a:t>
            </a:r>
          </a:p>
          <a:p>
            <a:endParaRPr lang="en-US" dirty="0"/>
          </a:p>
          <a:p>
            <a:r>
              <a:rPr lang="en-US" dirty="0"/>
              <a:t>Need to look at all variables – use a loop to create the plots (see notebook)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Looks like outliers at upper end and lower end for some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1. 'fixed acidity' (top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2. '</a:t>
            </a:r>
            <a:r>
              <a:rPr lang="en-US" dirty="0" err="1"/>
              <a:t>vilatile</a:t>
            </a:r>
            <a:r>
              <a:rPr lang="en-US" dirty="0"/>
              <a:t> acidity' (top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3. Maybe 'chlorides' (top end but very small number of values)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4. 'free </a:t>
            </a:r>
            <a:r>
              <a:rPr lang="en-US" dirty="0" err="1"/>
              <a:t>sulphur</a:t>
            </a:r>
            <a:r>
              <a:rPr lang="en-US" dirty="0"/>
              <a:t> dioxide' (top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5. 'total </a:t>
            </a:r>
            <a:r>
              <a:rPr lang="en-US" dirty="0" err="1"/>
              <a:t>sulphur</a:t>
            </a:r>
            <a:r>
              <a:rPr lang="en-US" dirty="0"/>
              <a:t> dioxide' (top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6. ' density' (bottom end and 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7. 'pH' (bottom end and 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8. 'sulphates' (top end)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9. 'alcohol' (bottom end and top end)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can also look at the lower/upper range of the plots to see if there might be outliers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far, we’ve been looking for outliers one variable at a time. Are the outliers for one variable, outliers for another?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00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Seems like there are a lot of outliers!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2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06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is k=9. Is it the “best” number of clusters?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81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K=3 looks pretty good but there are still some overlap</a:t>
            </a:r>
          </a:p>
          <a:p>
            <a:r>
              <a:rPr lang="en-US" dirty="0"/>
              <a:t>K-2 looks better but still a small amount of overlap</a:t>
            </a:r>
          </a:p>
          <a:p>
            <a:endParaRPr lang="en-US" dirty="0"/>
          </a:p>
          <a:p>
            <a:r>
              <a:rPr lang="en-US" dirty="0"/>
              <a:t>Does overlap mean anything since it’s with respect to PCA variables?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2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plot on the left, there is lots of variance with respect to both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variables have physical meaning (I hope). Both are needed in data set</a:t>
            </a:r>
          </a:p>
          <a:p>
            <a:r>
              <a:rPr lang="en-US" dirty="0"/>
              <a:t>In the plot on the right, there is lots of variance </a:t>
            </a:r>
            <a:r>
              <a:rPr lang="en-US" dirty="0" err="1"/>
              <a:t>wrt</a:t>
            </a:r>
            <a:r>
              <a:rPr lang="en-US" dirty="0"/>
              <a:t> PCA1, but not so much PCA2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Results of PCA (basically an eigen analysis)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Possibility of remove PCA2 from the data set (makes data set smaller)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Variables are no longer physically meaningful but can help reduce the number of variables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80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this is expected – it’s the definition of PCA</a:t>
            </a:r>
          </a:p>
          <a:p>
            <a:endParaRPr lang="en-US" dirty="0"/>
          </a:p>
          <a:p>
            <a:r>
              <a:rPr lang="en-US" dirty="0"/>
              <a:t>Selecting a cut-off is an art, not 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1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value of n is good?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0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value of n is good? Why?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Doesn’t it depend upon what you want to do with the data set?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May have to use reduced data set to create a “model” to tell what is the best value of 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way to select a good number of PCA values, is to create a model and test it (a lot)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Did the reduced models achieve what you wanted?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09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expect to learn?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Perhaps if it is possible to reduce the data set or the variables are too tightly coupled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2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methods or “functions” associated with the data frame object.</a:t>
            </a:r>
          </a:p>
          <a:p>
            <a:r>
              <a:rPr lang="en-US" dirty="0"/>
              <a:t>You can change the number of values by changing the “5” to another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35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797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are very good for data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be careful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Above all: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Practice, practice, practice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the analysis several times to get a "feel" for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 what you think the data is telling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fun and learn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10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Prediction? Classification?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9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“shape” is an attribute of the object. There are lots of attributes and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33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Another method in the data frame object</a:t>
            </a:r>
          </a:p>
          <a:p>
            <a:endParaRPr lang="en-US" dirty="0"/>
          </a:p>
          <a:p>
            <a:r>
              <a:rPr lang="en-US" dirty="0"/>
              <a:t>What do you notice?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"non-null" data points (it should be the same as the output from the "shape" method)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Datatype for each variable.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Amount of memory used by the data frame.</a:t>
            </a:r>
          </a:p>
          <a:p>
            <a:endParaRPr lang="en-US" dirty="0"/>
          </a:p>
          <a:p>
            <a:r>
              <a:rPr lang="en-US" dirty="0"/>
              <a:t>Other things: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we need to know the height and weight using double precision (float64)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Couldn't we switch that toe single precision (float32) and maybe save some memory?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Saving memory isn't a big deal for this data set, but it might be for much larger data sets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Ask yourself - what precision do I need for the data?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output refers to "non-null" values. It's possible for the data set to include non-numeric values.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next section briefly explores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9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data sets have </a:t>
            </a:r>
            <a:r>
              <a:rPr lang="en-US" dirty="0" err="1"/>
              <a:t>NaN</a:t>
            </a:r>
            <a:r>
              <a:rPr lang="en-US" dirty="0"/>
              <a:t> ("Not a Number"), or "null“ values.</a:t>
            </a:r>
          </a:p>
          <a:p>
            <a:r>
              <a:rPr lang="en-US" dirty="0"/>
              <a:t>We need to work with numeric values, so we need to find and correct these.</a:t>
            </a:r>
          </a:p>
          <a:p>
            <a:r>
              <a:rPr lang="en-US" dirty="0"/>
              <a:t>Generically, this is referred to as "Missing Data" within Pandas. </a:t>
            </a:r>
          </a:p>
          <a:p>
            <a:r>
              <a:rPr lang="en-US" dirty="0"/>
              <a:t>Pandas refers to these values as "missing data“</a:t>
            </a:r>
          </a:p>
          <a:p>
            <a:r>
              <a:rPr lang="en-US" dirty="0"/>
              <a:t>Pandas marks values with </a:t>
            </a:r>
            <a:r>
              <a:rPr lang="en-US" dirty="0" err="1"/>
              <a:t>NaNs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as "null"</a:t>
            </a:r>
          </a:p>
          <a:p>
            <a:r>
              <a:rPr lang="en-US" dirty="0"/>
              <a:t>We only need to focus on those values.</a:t>
            </a:r>
          </a:p>
          <a:p>
            <a:endParaRPr lang="en-US" dirty="0"/>
          </a:p>
          <a:p>
            <a:r>
              <a:rPr lang="en-US" dirty="0"/>
              <a:t>The first step is to find out if we have any "missing data" in the data frame</a:t>
            </a:r>
          </a:p>
          <a:p>
            <a:endParaRPr lang="en-US" dirty="0"/>
          </a:p>
          <a:p>
            <a:r>
              <a:rPr lang="en-US" dirty="0"/>
              <a:t>We can use a couple of methods within the data frame object for this</a:t>
            </a:r>
          </a:p>
          <a:p>
            <a:endParaRPr lang="en-US" dirty="0"/>
          </a:p>
          <a:p>
            <a:r>
              <a:rPr lang="en-US" dirty="0" err="1"/>
              <a:t>dataset.isnull</a:t>
            </a:r>
            <a:r>
              <a:rPr lang="en-US" dirty="0"/>
              <a:t>().</a:t>
            </a:r>
            <a:r>
              <a:rPr lang="en-US" dirty="0" err="1"/>
              <a:t>values.any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dataset.isnull</a:t>
            </a:r>
            <a:r>
              <a:rPr lang="en-US" dirty="0"/>
              <a:t>().sum()</a:t>
            </a:r>
          </a:p>
          <a:p>
            <a:endParaRPr lang="en-US" dirty="0"/>
          </a:p>
          <a:p>
            <a:r>
              <a:rPr lang="en-US" dirty="0"/>
              <a:t>What do you see in the output from the methods?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4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the possibility of zeros, 0.0, appearing in the data. Sometimes</a:t>
            </a:r>
          </a:p>
          <a:p>
            <a:r>
              <a:rPr lang="en-US" dirty="0"/>
              <a:t>this data is real and sometimes it is not real. You will have to find 0.0 values</a:t>
            </a:r>
          </a:p>
          <a:p>
            <a:r>
              <a:rPr lang="en-US" dirty="0"/>
              <a:t>that aren't "correct". If we don't find them and correct them, then it's possible</a:t>
            </a:r>
          </a:p>
          <a:p>
            <a:r>
              <a:rPr lang="en-US" dirty="0"/>
              <a:t>the statistics of the data set will be skewed.</a:t>
            </a:r>
          </a:p>
          <a:p>
            <a:endParaRPr lang="en-US" dirty="0"/>
          </a:p>
          <a:p>
            <a:r>
              <a:rPr lang="en-US" dirty="0"/>
              <a:t>Finding and correcting values that are zero, when they shouldn't be, is an exercise</a:t>
            </a:r>
          </a:p>
          <a:p>
            <a:r>
              <a:rPr lang="en-US" dirty="0"/>
              <a:t>that is up to the user since Pandas doesn't know what is supposed to be non-zero.</a:t>
            </a:r>
          </a:p>
          <a:p>
            <a:r>
              <a:rPr lang="en-US" dirty="0"/>
              <a:t>Moreover, how you correct these "zero" values is up to you. Sometimes people</a:t>
            </a:r>
          </a:p>
          <a:p>
            <a:r>
              <a:rPr lang="en-US" dirty="0"/>
              <a:t>replace them with the mean of that variable so that the overall mean is not skewed.</a:t>
            </a:r>
          </a:p>
          <a:p>
            <a:r>
              <a:rPr lang="en-US" dirty="0"/>
              <a:t>But beware, doing this can skew other statistics.</a:t>
            </a:r>
          </a:p>
          <a:p>
            <a:endParaRPr lang="en-US" dirty="0"/>
          </a:p>
          <a:p>
            <a:r>
              <a:rPr lang="en-US" dirty="0"/>
              <a:t>Another option is to just remove the data point that contains the zero values</a:t>
            </a:r>
          </a:p>
          <a:p>
            <a:r>
              <a:rPr lang="en-US" dirty="0"/>
              <a:t>from the data frame. This seems easy enough but when a data point is removed, the</a:t>
            </a:r>
          </a:p>
          <a:p>
            <a:r>
              <a:rPr lang="en-US" dirty="0"/>
              <a:t>statistics will change. Moreover, the values for other variables may be</a:t>
            </a:r>
          </a:p>
          <a:p>
            <a:r>
              <a:rPr lang="en-US" dirty="0"/>
              <a:t>useful.</a:t>
            </a:r>
          </a:p>
          <a:p>
            <a:endParaRPr lang="en-US" dirty="0"/>
          </a:p>
          <a:p>
            <a:r>
              <a:rPr lang="en-US" dirty="0"/>
              <a:t>The moral is - be careful what you do when correct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4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449" y="1896465"/>
            <a:ext cx="1601595" cy="129862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5800" y="4974336"/>
            <a:ext cx="5815584" cy="286232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85800" y="4023360"/>
            <a:ext cx="5815584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36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336" y="4224528"/>
            <a:ext cx="5376672" cy="1373939"/>
          </a:xfrm>
        </p:spPr>
        <p:txBody>
          <a:bodyPr anchor="b"/>
          <a:lstStyle>
            <a:lvl1pPr algn="ctr"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327308" y="-404866"/>
            <a:ext cx="13626669" cy="6983326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072" y="3767328"/>
            <a:ext cx="7461504" cy="59093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62072" y="4361688"/>
            <a:ext cx="74615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9859926" y="5721963"/>
            <a:ext cx="1006548" cy="317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3889" y="4436465"/>
            <a:ext cx="1601595" cy="12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accent4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21208"/>
            <a:ext cx="9976104" cy="590931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accent4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0" y="1798590"/>
            <a:ext cx="5440680" cy="618631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480" y="2916936"/>
            <a:ext cx="5431536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100">
                <a:solidFill>
                  <a:schemeClr val="accent4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0" y="2368296"/>
            <a:ext cx="5440680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521208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90" r:id="rId8"/>
    <p:sldLayoutId id="2147483989" r:id="rId9"/>
    <p:sldLayoutId id="2147483919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200" b="0">
          <a:solidFill>
            <a:schemeClr val="accent4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100" b="0">
          <a:solidFill>
            <a:schemeClr val="accent4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rincipal_component_analysi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Excel_Worksheet.xls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Kristopher Keipert</a:t>
            </a:r>
          </a:p>
          <a:p>
            <a:r>
              <a:rPr lang="en-US" dirty="0"/>
              <a:t>Material Created by Dr. Jeff Layton</a:t>
            </a:r>
          </a:p>
          <a:p>
            <a:r>
              <a:rPr lang="en-US" dirty="0"/>
              <a:t>September 16, 2020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426E-FF13-4C51-90A4-89AEBF16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Info()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E5A5D-F0FA-41EB-9D3A-02BB2B84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26" y="1396701"/>
            <a:ext cx="8867775" cy="39433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81B0E5-208E-48E8-8ECC-0749F1F7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643794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172662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AF92-E6D5-4868-B485-A10CDEE5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1728F-473C-4733-A4F6-4FFDC9875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this point the data set may have some issues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may be </a:t>
            </a:r>
            <a:r>
              <a:rPr lang="en-US" sz="1600" dirty="0" err="1"/>
              <a:t>NaN’s</a:t>
            </a:r>
            <a:r>
              <a:rPr lang="en-US" sz="1600" dirty="0"/>
              <a:t>, null’s, etc.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may be “zeros” that aren’t real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data may be “fake” or have issues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may be outliers that are either real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Before doing any further analysis, we need to “fix” the data set as best we can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E85A4-4AB9-41D0-BCF5-265D22C07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479D-3E49-464F-B19A-3371E3FC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nulls()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9DEC9-23EA-46DC-BEB0-90E6875A6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Not Nemo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C12BA-E6DD-406C-A319-96045864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180527"/>
            <a:ext cx="6686550" cy="34004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6C31A3-7B74-4565-AFBA-D0867151E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456419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cells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3317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D5FE-9F2D-4A58-9748-8AF45F22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Zeros in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FCF28-CCB4-45D1-B0DE-427A5BB3A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Possibility of zeros (0 or 0.0) in the data (remember numerical precision)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Sometimes the data is real and sometimes it isn’t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Need to find zeros that aren’t “correct”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Then we need to fix them (Pandas can’t do this for you)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do we “fix” them?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Sometimes people will replace them with the variable mean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keeps the mean the same but might change other statistics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Just remove the data point?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 that data point, the other variables may contain useful data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Moral – be careful how you “correct”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ED4D7-B5D6-4476-9234-B97A70448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“Gorillas in the Mist”</a:t>
            </a:r>
          </a:p>
        </p:txBody>
      </p:sp>
    </p:spTree>
    <p:extLst>
      <p:ext uri="{BB962C8B-B14F-4D97-AF65-F5344CB8AC3E}">
        <p14:creationId xmlns:p14="http://schemas.microsoft.com/office/powerpoint/2010/main" val="14443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8F41-EDFD-4D47-8C93-EC4C3D3E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2240F-F6B7-456B-95B5-A8DBEBA4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70" y="1441173"/>
            <a:ext cx="5248482" cy="43373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027DDF-F2D5-4F01-B7E5-E9A159F85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634" y="1613598"/>
            <a:ext cx="4904336" cy="4164969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Frame has built-in statistics method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Computes: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count (how many rows in each column)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Mean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standard deviation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minimum value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value for 25% percentile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value for 50% percentile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value for 75% percentile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maximum value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Stats for both independent variables for both genders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62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36F0-E74D-4C78-BE3F-6120D0C1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Statistics for each Gender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407DF-7F0F-442D-9D99-6657599A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3" y="1186941"/>
            <a:ext cx="4664805" cy="4436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475EE4-7E08-4A6A-BA22-7433F0C1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173" y="1186941"/>
            <a:ext cx="4664805" cy="443362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27E1E5-0862-449B-9105-C46C57CCF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718744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116585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2A89-BD9F-42B6-9907-992305A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 Set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C49F-88A1-4E75-81B5-26E94E54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built-in statistics method, while good, is not very extensive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There are many more statistics that can help describe the data 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median (value in the middle of the data set)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mode (most common values)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Range (max - min)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Variance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Standard Deviation (using mean)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Lots of additional statistics are needed to help complete a data description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several cells in notebook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EE1C1-7383-480B-883B-2C4B05D5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2A89-BD9F-42B6-9907-992305A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 Set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C49F-88A1-4E75-81B5-26E94E54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get “pretty” tables, put statistics into Pandas data frame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Resulting table too large for slides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What stands out in the table?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mean for the entire dataset is in between that for women and men (as it should be)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trends for median are the same. Note that median and mean are not the same!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range for the entire data set is larger than that for women and men. Why?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Much more variance in the entire dataset than each gender. Why?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Standard deviation appears to be a small percent of the mean and median. Perhaps a tighter data set?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72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CF45-BA64-4EDE-9A57-04E26F35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221B5-6026-4CA4-83B0-ADEA498DA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Numbers are awesome!!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Great way to easily summarize the data set with a few values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Easy comparison to similar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Humans have amazing pattern recognition capabilities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we can only visualize so many dimensions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Let’s add to our data set knowledge with visualizations.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8628D-A646-4764-A66F-6127155A5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372-7D23-435E-BA9B-F6D5BA4A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5E59-0A14-475C-9606-E638F47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10" y="2103035"/>
            <a:ext cx="4607585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simple – plot the data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Whatever that means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Watch number of independent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I’ve chosen to plot height vs. weight for each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Separate scatter plots for women and 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Any observations?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13A6-362B-4D33-B2B1-1AC29D30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90C06-52FC-4942-8524-BDBFFBE74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14" y="1762124"/>
            <a:ext cx="5696207" cy="406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8274-049E-405B-B392-DE5FEED6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FC3E-0623-4990-8BE6-BF60CBBDE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goal of data science is to discover </a:t>
            </a:r>
            <a:r>
              <a:rPr lang="en-US" sz="1800" u="sng" dirty="0"/>
              <a:t>knowledge</a:t>
            </a:r>
            <a:r>
              <a:rPr lang="en-US" sz="1800" dirty="0"/>
              <a:t> from the data set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Mix of math, statistics, data analysis, machine learning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Includes visualization as much as possible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Jim Gray “imagined data science as the ‘fourth paradigm’ of science”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Different from Machine Learning but you need to keep ML in mind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first step in Data Science is to explore your data 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 is to “understand your data set” (before using ML)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Second goal is to extract information, and hopefully, information from data 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Don’t willy-nilly apply DL/ML concepts to your data set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It will be meaningless (and a waste of time)</a:t>
            </a:r>
            <a:endParaRPr lang="en-US" sz="1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3D7A-324D-4C9A-AC9A-E7E8EA29D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7141-1918-441B-B782-E42E8A49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8266-01B4-49BB-ACF5-5E16244F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Clustering seeks to collect the data into clusters where the data in each cluster is </a:t>
            </a:r>
            <a:r>
              <a:rPr lang="en-US" sz="1800" dirty="0">
                <a:solidFill>
                  <a:schemeClr val="bg1"/>
                </a:solidFill>
              </a:rPr>
              <a:t>similar to one another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can help us discover underlying patterns in the data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is also fantastic for creating labels!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“Optimal grouping” and where are the groups located? (relative to the variables)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 will be using K-means for clustering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Uses spatial distance to group data points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 is to minimize mean distance from centroid of clusters to data points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Iterative process (can fail to find groups)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need to select value of k before doing analysis (k = number of clusters)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1DD87-78B4-4427-83BB-E089A432F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11DF-6491-49E8-9D2C-A49B9546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8F230-E164-43F9-83BB-AF0893358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D4ADD9-7C97-4EE7-99E3-EA71B080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7" y="1983242"/>
            <a:ext cx="4841095" cy="319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DDAFD3E-78D2-4ECA-BE8B-069169BF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16" y="1983242"/>
            <a:ext cx="4931229" cy="31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54BD95-0C62-492E-B448-77EE5192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986" y="5465802"/>
            <a:ext cx="2740800" cy="452386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Two clusters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(scatter plot)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3D487E-CD0D-4DF3-9CBD-06F5E287FC0E}"/>
              </a:ext>
            </a:extLst>
          </p:cNvPr>
          <p:cNvSpPr txBox="1">
            <a:spLocks/>
          </p:cNvSpPr>
          <p:nvPr/>
        </p:nvSpPr>
        <p:spPr bwMode="auto">
          <a:xfrm>
            <a:off x="7167933" y="5465802"/>
            <a:ext cx="2740800" cy="45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Two clusters with centroid</a:t>
            </a:r>
          </a:p>
          <a:p>
            <a:pPr algn="ctr" defTabSz="914400"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(scatter plot)</a:t>
            </a:r>
          </a:p>
        </p:txBody>
      </p:sp>
    </p:spTree>
    <p:extLst>
      <p:ext uri="{BB962C8B-B14F-4D97-AF65-F5344CB8AC3E}">
        <p14:creationId xmlns:p14="http://schemas.microsoft.com/office/powerpoint/2010/main" val="83529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61BC-26E4-4A88-AEA8-586B9D26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for women and men: k =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D3911-1053-4D9D-86EF-6BA2816D4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1" y="1322642"/>
            <a:ext cx="4708393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Observations?</a:t>
            </a:r>
            <a:endParaRPr lang="en-US" sz="16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Clustering is relatively the same for men and women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So are centroids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The centroids are fairly close to each other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Could this mean that there isn't much data further away from the centroids? Maybe the data is a concentrated near the centroids?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9405BD2-EE95-4D84-9CF7-9806E5D2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27" y="1115411"/>
            <a:ext cx="36099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223692F-6013-4B06-8E01-B81F292C0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02" y="3630011"/>
            <a:ext cx="3619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6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437CC-74AA-4BA3-8177-C5829F49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select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F54F-6C83-49E5-8F73-7B5F09D3D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299616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an “elbow” plot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 does data clustering for various values of k and compute distortion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Plot distortion vs.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Look for lowest distortion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Example used k=1 to k=15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Lowest distortion is for k=15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that the best?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C27407-47AB-414C-AA35-39D6CCF4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273" y="1843364"/>
            <a:ext cx="5638119" cy="356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2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C8DB-CD15-4985-88C9-78CFAD46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EB91-1B4B-4272-A041-838ECAC18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Pandas is a great tool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 data statistics that start to describe or characterize the data 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Panda has quite a few of these method, but sometimes we need to code them ourselves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may need to “fix” or “clean” our data or understand its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Visualization can be a powerful tool, but we’re limited in the number of dimensions.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8FC35-B0C5-4599-9BAB-923C86929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7DD0-4964-4B74-A482-D369CF41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Data set</a:t>
            </a:r>
          </a:p>
        </p:txBody>
      </p:sp>
    </p:spTree>
    <p:extLst>
      <p:ext uri="{BB962C8B-B14F-4D97-AF65-F5344CB8AC3E}">
        <p14:creationId xmlns:p14="http://schemas.microsoft.com/office/powerpoint/2010/main" val="360794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BC97-31AB-422E-9352-EEB776FA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E922E-C349-4376-9648-C6E7AD52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popular data set from UCI: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set collection curated by University of California, Irvine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Wine quality data set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Only using red wines (I don’t like white wines)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Portuguese "</a:t>
            </a:r>
            <a:r>
              <a:rPr lang="en-US" sz="1600" dirty="0" err="1"/>
              <a:t>Vinho</a:t>
            </a:r>
            <a:r>
              <a:rPr lang="en-US" sz="1600" dirty="0"/>
              <a:t> Verde" wines reviewed by experts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Wine quality is given rating from 1 to 10 (dependent variable)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11 independent variables – chemical analysis of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will do a deeper analysis than the last data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6C4FD-A4DF-4D16-9374-0695F5268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Wine Quality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2EDF38-7663-4BC6-BC18-60872754D213}"/>
              </a:ext>
            </a:extLst>
          </p:cNvPr>
          <p:cNvSpPr txBox="1">
            <a:spLocks/>
          </p:cNvSpPr>
          <p:nvPr/>
        </p:nvSpPr>
        <p:spPr bwMode="auto">
          <a:xfrm>
            <a:off x="516750" y="5802518"/>
            <a:ext cx="9948672" cy="34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FF0000"/>
                </a:solidFill>
              </a:rPr>
              <a:t>https://archive.ics.uci.edu/ml/datasets/Wine+Quality</a:t>
            </a:r>
          </a:p>
        </p:txBody>
      </p:sp>
    </p:spTree>
    <p:extLst>
      <p:ext uri="{BB962C8B-B14F-4D97-AF65-F5344CB8AC3E}">
        <p14:creationId xmlns:p14="http://schemas.microsoft.com/office/powerpoint/2010/main" val="17314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7F8C-1D24-40C3-81D3-287B9142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needed libraries and read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5316-C5F7-4B31-9774-868642DD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226637"/>
            <a:ext cx="4123348" cy="46111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now, just use Pandas and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is stored in a subdirectory named “</a:t>
            </a:r>
            <a:r>
              <a:rPr lang="en-US" sz="1800" dirty="0" err="1"/>
              <a:t>wine_set</a:t>
            </a:r>
            <a:r>
              <a:rPr lang="en-US" sz="1800" dirty="0"/>
              <a:t>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Better name than the last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is read into a “data frame”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Name “dataset” for this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Included two plotting tools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Matplotlib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cells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7614218-B6AE-4F9B-98EA-C291A03CDB3E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time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wine_set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("data/winequality-red.csv",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=';')</a:t>
            </a:r>
          </a:p>
        </p:txBody>
      </p:sp>
    </p:spTree>
    <p:extLst>
      <p:ext uri="{BB962C8B-B14F-4D97-AF65-F5344CB8AC3E}">
        <p14:creationId xmlns:p14="http://schemas.microsoft.com/office/powerpoint/2010/main" val="35803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7F8C-1D24-40C3-81D3-287B9142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 of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8450A-8E24-4552-8E84-28558ACD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458225"/>
            <a:ext cx="9629775" cy="2085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D13BE-90B3-4247-AABA-A3A428993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53" y="3738820"/>
            <a:ext cx="9620250" cy="21050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F780CB-679A-4AA7-AB33-63516ED8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815732"/>
            <a:ext cx="9948672" cy="3946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32364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8209-75B4-422E-846C-94B41513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80C44-B81E-4379-979C-899E88145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AA6D9D-987D-4D87-A4FE-FCF77BAE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904336" cy="305679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1,599 Data points (rows)</a:t>
            </a:r>
            <a:endParaRPr lang="en-US" sz="16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12 columns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11 independent variables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 dependent variable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12 total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00363-90C5-452A-9665-329BBA22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94" y="2639861"/>
            <a:ext cx="3886200" cy="1133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C0F621-BC81-49D5-A84B-A6C08E3B37F5}"/>
              </a:ext>
            </a:extLst>
          </p:cNvPr>
          <p:cNvSpPr txBox="1">
            <a:spLocks/>
          </p:cNvSpPr>
          <p:nvPr/>
        </p:nvSpPr>
        <p:spPr bwMode="auto">
          <a:xfrm>
            <a:off x="516750" y="5643794"/>
            <a:ext cx="9948672" cy="45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kern="0">
                <a:solidFill>
                  <a:srgbClr val="FF0000"/>
                </a:solidFill>
              </a:rPr>
              <a:t>Run the cell in the notebook</a:t>
            </a:r>
            <a:endParaRPr lang="en-US" sz="18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3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49F9-0AD0-4629-9F17-5CCEB303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C073-4E18-45FD-A95D-1D81BD04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Goal is Understanding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many data points in the data set? (rows) How many independent and dependent variables? (cols)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“bounds” of data set (min, max, range)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Basic stats (mean, median, mode, standard deviation) for each variable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does a scatter plot of the dependent variable(s) look like? (versus two independent variables)</a:t>
            </a:r>
          </a:p>
          <a:p>
            <a:pPr marL="1374775" lvl="2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Lots of scatter in the data? Is the data tightly grouped?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there any (many) outliers?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many clusters are there?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independent variables are important?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are independent variables related? (correlation)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Clustering Analysis, Model reduction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C871E-17B2-4E32-9D4D-6AB064AD3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426E-FF13-4C51-90A4-89AEBF16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Info()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EA751-70F7-4815-B6C7-B47FEF07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58" y="1222261"/>
            <a:ext cx="6404896" cy="43227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456FE3-AF90-4A3D-8ADE-69AE45C3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643794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376704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479D-3E49-464F-B19A-3371E3FC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nulls()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9DEC9-23EA-46DC-BEB0-90E6875A6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“Looking for nulls in all the wrong places”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52E3D-57CA-4BF0-BA7E-DDF34E3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81" y="1613599"/>
            <a:ext cx="4682332" cy="41513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215025-98AA-4516-8235-5A08DB534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800098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36553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8F41-EDFD-4D47-8C93-EC4C3D3E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20998-64AA-4A79-9647-278396D4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9371"/>
            <a:ext cx="10972800" cy="288253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59DC17F-C928-49FC-BF71-D8C86FD57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/>
          <a:p>
            <a:r>
              <a:rPr lang="en-US" dirty="0"/>
              <a:t>Large Table</a:t>
            </a:r>
          </a:p>
        </p:txBody>
      </p:sp>
    </p:spTree>
    <p:extLst>
      <p:ext uri="{BB962C8B-B14F-4D97-AF65-F5344CB8AC3E}">
        <p14:creationId xmlns:p14="http://schemas.microsoft.com/office/powerpoint/2010/main" val="20518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2A89-BD9F-42B6-9907-992305A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 Set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C49F-88A1-4E75-81B5-26E94E54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 get “pretty” tables, put statistics into Pandas data frame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Resulting table too large for slides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Things you might look for include: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variables have a large range relative to the mean or median? (small?)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variables have a large variance relative to the mean or median? (small?)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variables have a large standard deviation relative to the mean or median? (small?)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variables have a large or small 25% percentile relative to the minimum?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What variables have a large or small 75% percentile relative to the maximum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 your answers to these questions involve the same variable?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EE1C1-7383-480B-883B-2C4B05D53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372-7D23-435E-BA9B-F6D5BA4A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wine quality (dependent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5E59-0A14-475C-9606-E638F47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533045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Just plot the wine quality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Count of each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Independent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Observations?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13A6-362B-4D33-B2B1-1AC29D30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9BC116-319A-4DFB-9219-497D4A3F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017" y="1838324"/>
            <a:ext cx="5521610" cy="37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13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372-7D23-435E-BA9B-F6D5BA4A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of Wine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5E59-0A14-475C-9606-E638F47F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533045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Seaborn has a nice routine for creating scatter plots as a function of two variables where the dependent variable is color coded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works well for integer dependent variables like wine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Since there are 11 independent variables, you have to pick two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Example is pH and density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do you observe?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313A6-362B-4D33-B2B1-1AC29D308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Dependent vs. Independent</a:t>
            </a:r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69A7A4-7BB6-4B3E-9B8A-899A99A1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93" y="1679067"/>
            <a:ext cx="4591214" cy="41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6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A7F4-4346-44AB-8F77-3D6090C9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PAIRplots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F29BF-9075-49FA-A52F-A1D213D6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"pair plot" allows us to see both the distribution of single variables and relationships between two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result is a matrix of scatter plots as every independent variable is plotted against all others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These are the x and y axis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dependent variable, wine quality, is included as in the previous plot (different wine qualities have different colors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Result is 121 plots (11 x 11)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take a while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difficult to put on a single slide, but let’s 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9D592-2AA8-4539-8F8F-7AE12ADF9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B1D6-EB25-4F12-B821-58A764BA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CD2D-EF54-4FE4-976B-90348BEDF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Off-diagonal plots are scatter plots of color-coded wine quality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Each variable is plotted against each variable in 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 diagonal plots are histograms plotted using Seaborn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Kernel Density Estimation (KDE) are plotted versus the independent variable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KDE is very similar to a histogram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For KDE, the wine qualities are plotted individually with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“Matrix” of plots is symmetric about the diagonal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You can plot the lower off-diagonal if you like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2042B-A0E8-4340-8DB3-3717E4490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C471E4D-B7D5-41BF-923F-04DDF94E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0"/>
            <a:ext cx="630396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7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EA4-0DD0-4786-A17C-8EF4CFD4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examination of </a:t>
            </a:r>
            <a:r>
              <a:rPr lang="en-US" dirty="0" err="1"/>
              <a:t>pairplots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CA499-3FA5-4521-A40D-7F3D0F965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Diagonal Plots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3B6E3C-9874-4D3B-B6AC-105EE9A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884018"/>
            <a:ext cx="4533045" cy="3718925"/>
          </a:xfrm>
        </p:spPr>
        <p:txBody>
          <a:bodyPr/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What if you want to do a more in-depth investigation on the specific pair plots?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Reproduce diagonal and off-diagonal plots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Try diagonal first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Independent variable is pH</a:t>
            </a:r>
          </a:p>
          <a:p>
            <a:pPr marL="8572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KDE plot, one curve for each wine quality (dependent variable)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some unknown reason, the colors don’t show up in legend keys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Still uses the </a:t>
            </a:r>
            <a:r>
              <a:rPr lang="en-US" sz="1800" dirty="0" err="1"/>
              <a:t>pairplot</a:t>
            </a:r>
            <a:r>
              <a:rPr lang="en-US" sz="1800" dirty="0"/>
              <a:t>() method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Observations?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C8316F-78DD-447D-BED5-9FFA0ACC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14" y="1811958"/>
            <a:ext cx="4533045" cy="40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1160-39D3-4542-93AD-5ECAEF6C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C384-ABDD-4B5A-97BF-9144824E7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I don’t want to turn you into a data scientist, but I want you to have some idea of how to examine your data from a “data science” perspective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 won’t be going over each cell in the notebook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Review them when you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Think critically about what the data is “telling” you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 will be asking if you have observations about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Going to examine two data sets: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one is simple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one is more complex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7FF6B-5147-4BF6-AB21-F038C7A72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EA4-0DD0-4786-A17C-8EF4CFD4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examination of </a:t>
            </a:r>
            <a:r>
              <a:rPr lang="en-US" dirty="0" err="1"/>
              <a:t>pairplots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CA499-3FA5-4521-A40D-7F3D0F965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Diagonal Plots – other options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657CD2-0B62-49AE-BE0C-2F0F4BCA3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17" y="1679067"/>
            <a:ext cx="36290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FD71808-8754-4E6A-980D-E2A61E67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71" y="1880048"/>
            <a:ext cx="3417320" cy="30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2FC1FE-13F2-4977-B25A-10D22D36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120" y="2576449"/>
            <a:ext cx="3253328" cy="29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EA4-0DD0-4786-A17C-8EF4CFD4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examination of </a:t>
            </a:r>
            <a:r>
              <a:rPr lang="en-US" dirty="0" err="1"/>
              <a:t>pairplots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CA499-3FA5-4521-A40D-7F3D0F965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Off-Diagonal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3B6E3C-9874-4D3B-B6AC-105EE9A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921726"/>
            <a:ext cx="4533045" cy="3718925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Off-diagonal plots are a little bit more difficult to reproduce using the </a:t>
            </a:r>
            <a:r>
              <a:rPr lang="en-US" sz="1800" dirty="0" err="1"/>
              <a:t>pairplot</a:t>
            </a:r>
            <a:r>
              <a:rPr lang="en-US" sz="1800" dirty="0"/>
              <a:t>() method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You will always get 3 plots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scatter plot + 2 diagonal plots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It is possible to reproduce the off-diagonal plots using a scatter plot method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Example uses pH and alcohol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Next slide is an expanded view of the plot on the right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96B440-A2BC-4CA4-B7BF-E5E2BACB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40942"/>
            <a:ext cx="454342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58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34AB9F8-E8DE-4958-B984-CCA3A60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41" y="119270"/>
            <a:ext cx="6457151" cy="598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4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9EA4-0DD0-4786-A17C-8EF4CFD4DE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8348" y="521208"/>
            <a:ext cx="9976104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normAutofit/>
          </a:bodyPr>
          <a:lstStyle/>
          <a:p>
            <a:r>
              <a:rPr lang="en-US" dirty="0"/>
              <a:t>Deeper examination of </a:t>
            </a:r>
            <a:r>
              <a:rPr lang="en-US" dirty="0" err="1"/>
              <a:t>pairplots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DEE5FF-E9D9-4CEC-9299-D55D0869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5004" y="1536569"/>
            <a:ext cx="5002792" cy="44581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CA499-3FA5-4521-A40D-7F3D0F965B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98348" y="1088136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rmAutofit/>
          </a:bodyPr>
          <a:lstStyle/>
          <a:p>
            <a:r>
              <a:rPr lang="en-US" dirty="0"/>
              <a:t>Off-Diagonal Plots – other option</a:t>
            </a:r>
          </a:p>
        </p:txBody>
      </p:sp>
    </p:spTree>
    <p:extLst>
      <p:ext uri="{BB962C8B-B14F-4D97-AF65-F5344CB8AC3E}">
        <p14:creationId xmlns:p14="http://schemas.microsoft.com/office/powerpoint/2010/main" val="12121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7EF9-D87C-4FBB-A571-47228605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FACTORplots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640C6C-2E6A-4731-8F83-1986B1DD6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884018"/>
            <a:ext cx="4533045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Factorplots</a:t>
            </a:r>
            <a:r>
              <a:rPr lang="en-US" sz="1800" dirty="0"/>
              <a:t> make it easy to separate plots by categorical classes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Great for examining how a variable varies with the dependent variable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Example: How does the alcohol content vary with wine quality?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Great way to visualize “range”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What do you notice?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7885655-7195-46FB-9F92-0EE42CF3D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94" y="1415115"/>
            <a:ext cx="4424143" cy="460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0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7EF9-D87C-4FBB-A571-47228605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FACTORplots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C49D4C5-2F00-4564-A9FA-EECAC759A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088136"/>
            <a:ext cx="9976104" cy="525463"/>
          </a:xfrm>
        </p:spPr>
        <p:txBody>
          <a:bodyPr/>
          <a:lstStyle/>
          <a:p>
            <a:r>
              <a:rPr lang="en-US" dirty="0"/>
              <a:t>pH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3B5A725-C927-48EA-911B-6D893849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1" y="1597913"/>
            <a:ext cx="4249918" cy="441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7EF9-D87C-4FBB-A571-47228605A2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98348" y="521208"/>
            <a:ext cx="9976104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b">
            <a:normAutofit/>
          </a:bodyPr>
          <a:lstStyle/>
          <a:p>
            <a:r>
              <a:rPr lang="en-US" dirty="0" err="1"/>
              <a:t>FACTORplots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A253A74-2313-4093-B8BC-C7A77F4A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7579" y="1486809"/>
            <a:ext cx="4397642" cy="457254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C49D4C5-2F00-4564-A9FA-EECAC759A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98348" y="1088136"/>
            <a:ext cx="9976104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rmAutofit/>
          </a:bodyPr>
          <a:lstStyle/>
          <a:p>
            <a:r>
              <a:rPr lang="en-US" dirty="0"/>
              <a:t>Residual Sugar</a:t>
            </a:r>
          </a:p>
        </p:txBody>
      </p:sp>
    </p:spTree>
    <p:extLst>
      <p:ext uri="{BB962C8B-B14F-4D97-AF65-F5344CB8AC3E}">
        <p14:creationId xmlns:p14="http://schemas.microsoft.com/office/powerpoint/2010/main" val="23194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55E9-D75D-4D07-A308-C628F394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6148-4D40-4AE2-9338-3194F3C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 is any statistical relationship between two variables (it can be causal or not)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Most commonly, it refers to the degree to which a pair of variables are linearly related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Correlations can be useful because they can indicate a </a:t>
            </a:r>
            <a:r>
              <a:rPr lang="en-US" sz="1800" i="1" dirty="0"/>
              <a:t>predictive relationship</a:t>
            </a:r>
            <a:endParaRPr lang="en-US" sz="1800" dirty="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be used in practice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“</a:t>
            </a:r>
            <a:r>
              <a:rPr lang="en-US" sz="1800" b="1" dirty="0"/>
              <a:t>correlation doesn’t mean causation</a:t>
            </a:r>
            <a:r>
              <a:rPr lang="en-US" sz="1800" dirty="0"/>
              <a:t>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Pearson </a:t>
            </a:r>
            <a:r>
              <a:rPr lang="en-US" sz="1600" dirty="0"/>
              <a:t>Product-Moment Correlation Coefficient (PPMCC)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Standard Scores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6FA06-574F-4FD2-B5BF-E6563A8CD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C700ED-EBEE-4C41-8B81-8BABC604C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235" y="4890179"/>
            <a:ext cx="3972207" cy="71744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60E2623-59A8-488C-A40C-5A3859997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943" y="4834369"/>
            <a:ext cx="2966214" cy="829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5FC8D-C78C-44EC-91BD-6E5EDF51D71E}"/>
              </a:ext>
            </a:extLst>
          </p:cNvPr>
          <p:cNvSpPr txBox="1"/>
          <p:nvPr/>
        </p:nvSpPr>
        <p:spPr>
          <a:xfrm>
            <a:off x="7218699" y="5735406"/>
            <a:ext cx="1710725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Standard Deviation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27B9A-D8BE-4024-BFDA-A0BCB7F6299C}"/>
              </a:ext>
            </a:extLst>
          </p:cNvPr>
          <p:cNvSpPr txBox="1"/>
          <p:nvPr/>
        </p:nvSpPr>
        <p:spPr>
          <a:xfrm>
            <a:off x="2593271" y="5727738"/>
            <a:ext cx="67197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Scalar</a:t>
            </a:r>
          </a:p>
        </p:txBody>
      </p:sp>
    </p:spTree>
    <p:extLst>
      <p:ext uri="{BB962C8B-B14F-4D97-AF65-F5344CB8AC3E}">
        <p14:creationId xmlns:p14="http://schemas.microsoft.com/office/powerpoint/2010/main" val="4729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55E9-D75D-4D07-A308-C628F394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6148-4D40-4AE2-9338-3194F3CD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Pearson </a:t>
            </a:r>
            <a:r>
              <a:rPr lang="en-US" sz="1600" dirty="0"/>
              <a:t>Product-Moment Correlation Coefficient (PPMCC)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Sensitive to linear relationships between two variables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Values from -1 to +1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+1 indicates positive relationship (increase in one variable, increase in second variable)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-1 indicates negative relationship (increase in one variable, decrease in second variable)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Near 0, no relationship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Correlation plots provide a simpler visualization representation of how the variables are related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Easier than scatter plots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6FA06-574F-4FD2-B5BF-E6563A8CD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94EB-E3B0-4B63-B019-3FA52E9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C781-C6CB-407A-A96E-3E6C38D09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6B0FFC-502B-43DF-95A6-FD372A186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884018"/>
            <a:ext cx="4705699" cy="4120856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great way to look at correlations is to use a heatmap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 a matrix of variables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Color each cell according to it’s PPMCC value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Dark Red = +1.0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Blue = -1.0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White = 0.0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Coefficients are plotted over all variables for our case)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It’s possible to drop out the dependent variable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Matrix of 144 plots (12x12)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197E95-E462-4514-B2C5-31EAE3A9F6D5}"/>
              </a:ext>
            </a:extLst>
          </p:cNvPr>
          <p:cNvSpPr txBox="1">
            <a:spLocks/>
          </p:cNvSpPr>
          <p:nvPr/>
        </p:nvSpPr>
        <p:spPr bwMode="auto">
          <a:xfrm>
            <a:off x="5599368" y="1876164"/>
            <a:ext cx="4705699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Matrix of plots is symmetric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You can just look at upper or lower diagonal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A great way to understand your data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large positive correlations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large negative correlations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correlations that are close to zero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For large number of variables, a heatmap might be difficult to visualize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May have to search correlation numbers for interesting values</a:t>
            </a:r>
          </a:p>
        </p:txBody>
      </p:sp>
    </p:spTree>
    <p:extLst>
      <p:ext uri="{BB962C8B-B14F-4D97-AF65-F5344CB8AC3E}">
        <p14:creationId xmlns:p14="http://schemas.microsoft.com/office/powerpoint/2010/main" val="20951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7DD0-4964-4B74-A482-D369CF41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Data set</a:t>
            </a:r>
          </a:p>
        </p:txBody>
      </p:sp>
    </p:spTree>
    <p:extLst>
      <p:ext uri="{BB962C8B-B14F-4D97-AF65-F5344CB8AC3E}">
        <p14:creationId xmlns:p14="http://schemas.microsoft.com/office/powerpoint/2010/main" val="36426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FEE3317E-5F12-4E96-8A5F-411D539A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0"/>
            <a:ext cx="676592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9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94EB-E3B0-4B63-B019-3FA52E9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C781-C6CB-407A-A96E-3E6C38D09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Detailed Examination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6B0FFC-502B-43DF-95A6-FD372A186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1884018"/>
            <a:ext cx="4705699" cy="4120856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 can create plots of the data for a pair of variables we identify with the heatmap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Seaborn: </a:t>
            </a:r>
            <a:r>
              <a:rPr lang="en-US" sz="1600" dirty="0" err="1"/>
              <a:t>regplot</a:t>
            </a:r>
            <a:r>
              <a:rPr lang="en-US" sz="1600" dirty="0"/>
              <a:t>()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Creates Scatter Plot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Perform a linear regression using the two variables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Also plots 95% confidence interval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Great way to see relationship of variables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Positive, negative, zero correlations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Scatter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Can look for outliers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1E60B2-04A0-4BE5-B526-BC1213B1AE64}"/>
              </a:ext>
            </a:extLst>
          </p:cNvPr>
          <p:cNvSpPr txBox="1">
            <a:spLocks/>
          </p:cNvSpPr>
          <p:nvPr/>
        </p:nvSpPr>
        <p:spPr bwMode="auto">
          <a:xfrm>
            <a:off x="5721918" y="1885586"/>
            <a:ext cx="4705699" cy="412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We can go one step further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Add </a:t>
            </a:r>
            <a:r>
              <a:rPr lang="en-US" sz="1600" kern="0" dirty="0" err="1"/>
              <a:t>Histogram+KDE</a:t>
            </a:r>
            <a:r>
              <a:rPr lang="en-US" sz="1600" kern="0" dirty="0"/>
              <a:t> for each variable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Helps understand data point distribution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 err="1"/>
              <a:t>Histogram+KDE</a:t>
            </a:r>
            <a:endParaRPr lang="en-US" sz="1800" kern="0" dirty="0"/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Top of plot is for x-axis</a:t>
            </a:r>
          </a:p>
          <a:p>
            <a:pPr marL="857250" lvl="1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kern="0" dirty="0"/>
              <a:t>Right hand side for y-axis</a:t>
            </a:r>
          </a:p>
        </p:txBody>
      </p:sp>
    </p:spTree>
    <p:extLst>
      <p:ext uri="{BB962C8B-B14F-4D97-AF65-F5344CB8AC3E}">
        <p14:creationId xmlns:p14="http://schemas.microsoft.com/office/powerpoint/2010/main" val="32453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94EB-E3B0-4B63-B019-3FA52E9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C781-C6CB-407A-A96E-3E6C38D09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Detailed Examination: pH and Fixed Acidity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E8BE09A-0091-4883-97F2-3802D792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78" y="1509860"/>
            <a:ext cx="4527752" cy="45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94EB-E3B0-4B63-B019-3FA52E9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C781-C6CB-407A-A96E-3E6C38D09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Detailed Examination: pH and Fixed Acidity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E8BE09A-0091-4883-97F2-3802D792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6" y="1613599"/>
            <a:ext cx="4527752" cy="45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93A95F4-814F-4726-B93F-2EEF9E9C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60" y="1679066"/>
            <a:ext cx="4563795" cy="40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9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94EB-E3B0-4B63-B019-3FA52E9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CC781-C6CB-407A-A96E-3E6C38D093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Detailed Examination: Fixed Acidity and Citric Acid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98BD94-51DD-4252-8923-C40B383C7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17" y="1679067"/>
            <a:ext cx="4313343" cy="425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1020039-380D-431E-8FBE-C61653E4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09" y="1697708"/>
            <a:ext cx="4772719" cy="425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3326-D6FE-4F1B-9350-D8A3F741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2493F-260C-479E-A14C-AA6C79671B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240C39-8123-4798-8645-20A1C48481BC}"/>
              </a:ext>
            </a:extLst>
          </p:cNvPr>
          <p:cNvSpPr txBox="1">
            <a:spLocks/>
          </p:cNvSpPr>
          <p:nvPr/>
        </p:nvSpPr>
        <p:spPr bwMode="auto">
          <a:xfrm>
            <a:off x="516750" y="1884018"/>
            <a:ext cx="4705699" cy="412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Anomaly detection, also called outlier detection, is the identification of rare items, events or observations which raise suspicions by significantly differing from the majority of the data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Outliers can impact statistics and any models that you create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do you detect them?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Are they outliers for all variables?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Maybe a subset of variables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Are they really outliers?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Do you want to remove them?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182D861-EDA9-49DA-8279-311A04F8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3" y="2597381"/>
            <a:ext cx="4878076" cy="30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6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5EC8-64C9-4CDF-9C7D-20EAE5EC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OuTlier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868F-DDC2-446A-A026-90F247AA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this workshop, two approaches will be used: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Visualization Methods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Statistics Methods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Visualization Methods: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Scatter Plots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Box plots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Histograms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Statistical Methods: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Z-score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IQR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CF34A-9C3C-47AB-8347-6D89A1372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9778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A11E-9AE5-48EB-AC7A-90368BF1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Detection: Visualization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C2E99-1722-428E-A5D7-5E6C781F3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F8A42-9FA3-4422-B8C4-3D93D28E5820}"/>
              </a:ext>
            </a:extLst>
          </p:cNvPr>
          <p:cNvSpPr txBox="1">
            <a:spLocks/>
          </p:cNvSpPr>
          <p:nvPr/>
        </p:nvSpPr>
        <p:spPr bwMode="auto">
          <a:xfrm>
            <a:off x="516750" y="1884018"/>
            <a:ext cx="4705699" cy="412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Create scatter plot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Have to select two variables for plot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Will have to create a number of scatter plots to gather all possible outliers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Each wine quality has it’s own color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Scan image to look for possible outliers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Make a list of them for re-examination and possible removal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Sample: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Fixed acidity and alcohol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3C92A3-501D-4277-A6D9-AF353271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87552"/>
            <a:ext cx="5276259" cy="361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3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DA62-DBF8-4CEC-93E1-BB08876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– BOX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934F-471A-422F-B8AA-E634724F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144027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Start by using Quartile Measures, Q, for each variable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Q1 – 25%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Q2 – 50%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Q3 – 75%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Define “boundaries” or “fences” for variable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Max: Q3 + 1.5*IQR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Min: Q1 - 1.5*IQR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IQR = Q3-Q1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Anything outside of Min/Max is an outlier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7ABD-812E-4095-8D68-18FB8020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02752DA-5444-4997-82F1-E4C399DC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717" y="2353692"/>
            <a:ext cx="5948039" cy="297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32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DA62-DBF8-4CEC-93E1-BB08876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– BOX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7ABD-812E-4095-8D68-18FB8020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Sulphates Example – All Wine Qualities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EA7543-2592-4A49-85EA-2C63279F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11" y="1579276"/>
            <a:ext cx="6697378" cy="40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8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4F8F-ABDC-4186-957E-34C58561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Height, Weight,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3D17-464D-4534-A2BB-0F80F33A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Start with simple data 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Learn techniques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Learn how to critical examine results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10,000 data points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Height (inches), Weight (</a:t>
            </a:r>
            <a:r>
              <a:rPr lang="en-US" sz="1800" dirty="0" err="1"/>
              <a:t>lbs</a:t>
            </a:r>
            <a:r>
              <a:rPr lang="en-US" sz="1800" dirty="0"/>
              <a:t>); Male, Female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set is in csv (comma separated values)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Common with Excel. Very easy to read.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Using Pandas as our data science tool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Don’t need a GPU for this workshop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520AC-1C89-4686-A0D5-509D2E685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Kaggle Data Set</a:t>
            </a:r>
          </a:p>
        </p:txBody>
      </p:sp>
    </p:spTree>
    <p:extLst>
      <p:ext uri="{BB962C8B-B14F-4D97-AF65-F5344CB8AC3E}">
        <p14:creationId xmlns:p14="http://schemas.microsoft.com/office/powerpoint/2010/main" val="23270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DA62-DBF8-4CEC-93E1-BB08876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– BOX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7ABD-812E-4095-8D68-18FB8020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Sulphates Example – Individual Wine Qualities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B7CEC67E-CA48-4676-BABE-8BF0F8F9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92" y="1679067"/>
            <a:ext cx="6553016" cy="439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2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DA62-DBF8-4CEC-93E1-BB08876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–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934F-471A-422F-B8AA-E634724FB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144027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Create histogram of variable (all wine qualities usually works best)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You can adjust the number of bins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Create histogram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Look for bins that are isolated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These could be outliers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7ABD-812E-4095-8D68-18FB8020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4B2DE0A-AC11-4427-B4AE-B39CF82E6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34" y="1979719"/>
            <a:ext cx="5215076" cy="34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3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DA62-DBF8-4CEC-93E1-BB088769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 –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17ABD-812E-4095-8D68-18FB8020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Citric Acid Example – 50 bins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9723B04-48F7-4BCB-9E63-C11387BE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960" y="1613599"/>
            <a:ext cx="6188881" cy="4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A11E-9AE5-48EB-AC7A-90368BF1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Detection: Statistical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C2E99-1722-428E-A5D7-5E6C781F3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Z-score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5F8A42-9FA3-4422-B8C4-3D93D28E5820}"/>
              </a:ext>
            </a:extLst>
          </p:cNvPr>
          <p:cNvSpPr txBox="1">
            <a:spLocks/>
          </p:cNvSpPr>
          <p:nvPr/>
        </p:nvSpPr>
        <p:spPr bwMode="auto">
          <a:xfrm>
            <a:off x="516750" y="1884018"/>
            <a:ext cx="4705699" cy="4120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Z-score is a signed, dimensionless fractional number of standard deviations that a point is away from the mean value for each data point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Measure of how many “standard deviations” the data set is away from the mean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"X" is the data point, "mu" is the mean, and "sigma" is the standard deviation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Z &gt; 0 the data point is above the mean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Z &lt; 0 the data point is below the mean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Not a graphical method</a:t>
            </a:r>
          </a:p>
          <a:p>
            <a:pPr marL="285750" indent="-285750" defTabSz="9144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kern="0" dirty="0"/>
              <a:t>Brute force searching through data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F53E8-E23A-4C78-A5A1-AE716EE6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488" y="4637594"/>
            <a:ext cx="2668704" cy="11791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99FDFF-3417-4D32-A88E-15CC30373FDE}"/>
              </a:ext>
            </a:extLst>
          </p:cNvPr>
          <p:cNvSpPr txBox="1">
            <a:spLocks/>
          </p:cNvSpPr>
          <p:nvPr/>
        </p:nvSpPr>
        <p:spPr bwMode="auto">
          <a:xfrm>
            <a:off x="5772391" y="1879666"/>
            <a:ext cx="4705699" cy="225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Define an outlier distance or bound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E.g. bound = 3*sigma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Loop over all data points in data set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Compute Z-score for each point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abs(Z-score) &gt; bound then it’s a possible outlier</a:t>
            </a:r>
          </a:p>
        </p:txBody>
      </p:sp>
    </p:spTree>
    <p:extLst>
      <p:ext uri="{BB962C8B-B14F-4D97-AF65-F5344CB8AC3E}">
        <p14:creationId xmlns:p14="http://schemas.microsoft.com/office/powerpoint/2010/main" val="21804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CEBE-950D-4D18-85E2-DCA29DBB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using Z-score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783E-ADBC-44CA-AF00-38F5F9001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751936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Notebook has an example for pH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Bounds = 3*sigma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Found 8 possible outliers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 the example, the data point information was not stored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Only the Z-score are printed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next cell computes the z-score for two variables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If abs(Z-score) &gt; bounds for both variables, then it’s an outlier candidate</a:t>
            </a:r>
          </a:p>
          <a:p>
            <a:pPr marL="1374775" lvl="2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Store variable values of candidate outliers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Create a scatter plot (yellow) of two variables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Add plot of candidate outlier points (black)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B5734-B9EE-43F8-9FB0-2BDD71A37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Two variable example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6592F2B-373E-4706-BBDB-9EC26BE8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03035"/>
            <a:ext cx="5103223" cy="365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1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3167-69A2-49B9-97DC-BA6DF66B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Detection: Statistical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883F-D23D-4C26-B41E-5A259EB16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 IQR measures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Lower and upper bounds are used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Loop over each variable and store data points that fall outside bounds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Min and Max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Tabular data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the notebook cell, a Pandas table is created for variable and printed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take the data for one variable and check it against other variables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E678B-D743-4728-BCDB-40C9FF1E98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IQR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8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B02E-5591-47EC-8EBE-7A0A6E3A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C2BC-FDB2-44B3-A95D-39506DE50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Multiply ways to find outliers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Usually done on a per variable basis, but you can search over multiple variables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Questions: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 the data point truly an outlier?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Is it an outlier for that variable? (it might be useful to keep the data point)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Is it an outlier for other variables?</a:t>
            </a:r>
          </a:p>
          <a:p>
            <a:pPr marL="1374775" lvl="2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Do we lose information if we remove the outlier?</a:t>
            </a:r>
            <a:endParaRPr lang="en-US" sz="22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you remove an outlier, re-compute statistics and compare to full data set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Have things changed?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 that good or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B4F2B-D841-4A9D-B73A-3D4412105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DF36-CC36-4F32-94F8-97799C59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0DE51-F6EA-495E-9BE5-205FBF249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464553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We’ve already talked about clustering using </a:t>
            </a:r>
            <a:r>
              <a:rPr lang="en-US" sz="1800" dirty="0" err="1"/>
              <a:t>Kmeans</a:t>
            </a:r>
            <a:endParaRPr lang="en-US" sz="18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out Wine data set, we’re going to split that data set into two groups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Training (used to create the clusters)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Testing (used to test the clusters)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Arbitrarily chose 70% for training (1,119 points), 30% for testing (480 points)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Start clustering with Elbow plot: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Try k=1 to 9 to start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Observations?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BF421-8772-4963-810E-8E45E1C8B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65502C3-CE16-40C7-B0D7-13F99A4A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03034"/>
            <a:ext cx="4959371" cy="354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0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DF36-CC36-4F32-94F8-97799C59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BF421-8772-4963-810E-8E45E1C8B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 of several values of k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1FFBB50-75AA-4254-A3F2-21E68548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" y="1840892"/>
            <a:ext cx="3455344" cy="24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31FB8633-B32D-4FE8-B48B-AE573140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01" y="1840892"/>
            <a:ext cx="3455344" cy="24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EE3D5D75-993D-41C0-87CE-F0E83279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74" y="1840892"/>
            <a:ext cx="3455344" cy="24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D3242-295D-405A-ACB7-18E29F6D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4750196"/>
            <a:ext cx="9948672" cy="1263358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k=2 clustering looks simple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k=4 clustering looks more complicated (data seems to overlap)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k=9 Can you make out the various clusters?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value of k would you chose?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F244-4FA7-4F8B-97F0-9765D16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253D-7D56-4DDC-9B02-F4DDA29F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What happens to our statistical analysis if the data set has a large number of independent variables?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Principal Component Analysis</a:t>
            </a:r>
            <a:r>
              <a:rPr lang="en-US" sz="1800" dirty="0"/>
              <a:t> (PCA) allows us to examine the interrelationships among the set of variables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identify the underlying structure of those variables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Find the features that don't greatly impact the model, reducing the number of variables. Therefore, we can reduce the time for analysis and model creation.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PCA uses an orthogonal transformation to convert the data into a set of linearly uncorrelated variables called principal components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transformed variables are sorted so that the first principal component has the largest possible </a:t>
            </a:r>
            <a:r>
              <a:rPr lang="en-US" sz="1600" b="1" dirty="0"/>
              <a:t>variance</a:t>
            </a:r>
            <a:r>
              <a:rPr lang="en-US" sz="1600" dirty="0"/>
              <a:t> and the second principal component has the next largest variance, and so 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E8E2E-A6DD-4511-8D9E-662EADDC5A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7F8C-1D24-40C3-81D3-287B9142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needed libraries and read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5316-C5F7-4B31-9774-868642DD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226637"/>
            <a:ext cx="4123348" cy="46111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now, just use Pandas and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is stored in a subdirectory named “data”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is read into a “data frame”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Name “dataset” for this case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(Instantiation of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is not a simple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many, many methods to help us explore and understand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notebook cell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7614218-B6AE-4F9B-98EA-C291A03CDB3E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pd.read_csv("data/weight-height.csv")</a:t>
            </a:r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F244-4FA7-4F8B-97F0-9765D16F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-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6BF359-1D98-4763-ABAC-485972E6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6" y="1710866"/>
            <a:ext cx="8971788" cy="33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8B39C7-8B59-489E-964D-EF513CA9B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460278"/>
            <a:ext cx="9948672" cy="590931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PCA is sensitive to relative scaling of the principal variables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Mean is zero. Variance is 1.</a:t>
            </a:r>
          </a:p>
        </p:txBody>
      </p:sp>
    </p:spTree>
    <p:extLst>
      <p:ext uri="{BB962C8B-B14F-4D97-AF65-F5344CB8AC3E}">
        <p14:creationId xmlns:p14="http://schemas.microsoft.com/office/powerpoint/2010/main" val="18966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6712-F122-49CE-9BFE-AC180B32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730C-6AB2-42E6-A1CD-2FD69CA4D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 you want to reduce the number of variables, but are not able to identify variables to completely remove from consideration?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PCA helps identify variables with smaller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 you want to ensure your variables are independent of one another?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Easier to understand trends (correlation between variables is reduced)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Are you comfortable making your independent variables less interpretable?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They no longer have physical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want to better understand your data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My #1 reason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CD038-B77F-4EB8-97A8-3EBF02B93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DF21-FEBB-4E9A-B658-4F32E262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Wine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4D35-2ED0-44F2-BE3D-059375B4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Let’s perform PCA on our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SciKit</a:t>
            </a:r>
            <a:r>
              <a:rPr lang="en-US" sz="1800" dirty="0"/>
              <a:t>-Learn function allows us to return only a subset of the PCA variables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 to 11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time, let’s see all of the PCA’s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the PCA values for all data points into a Pandas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Show Pandas data frame (looks better than an ASCII table)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B8884-EDCE-4E02-B758-4B720A6B5F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1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DF21-FEBB-4E9A-B658-4F32E262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Wine 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68F28-FF18-42D3-84EA-09BEC324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112139"/>
            <a:ext cx="9667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8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42D-2ACA-4D93-8047-A6F20DEA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Variances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A86F9-7438-429B-9628-09CC4F22D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024D-37CF-4DD7-85A7-EB26EC4A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" y="2068421"/>
            <a:ext cx="9467850" cy="14954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212ED4-AB0A-4FED-AEA6-F7CD82E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3927567"/>
            <a:ext cx="9948672" cy="1894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Notice how the variance ratios decrease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this expected?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want to reduce the model, you select how many values of PCA you want to keep?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What’s a good cut-off? Why?</a:t>
            </a:r>
          </a:p>
        </p:txBody>
      </p:sp>
    </p:spTree>
    <p:extLst>
      <p:ext uri="{BB962C8B-B14F-4D97-AF65-F5344CB8AC3E}">
        <p14:creationId xmlns:p14="http://schemas.microsoft.com/office/powerpoint/2010/main" val="225081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42D-2ACA-4D93-8047-A6F20DEA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Variances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A86F9-7438-429B-9628-09CC4F22D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12961A-7422-4289-BD1E-DA1C6C2C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31136"/>
            <a:ext cx="5059680" cy="368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75A469-8024-4AFF-ACDE-BC6A19CB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464553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Plotting the variance contributions of each PCA is called a “scree” plot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Where do you draw the line?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Example: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Sum of n=4 variances is 70.81%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Is this good?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51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6640-54EC-4AB2-9DC0-EAC04EE9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Summation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E5068-7F34-4935-8217-130E48464A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3FF37B-F8B4-49E9-BEFC-1A96D26165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42956"/>
              </p:ext>
            </p:extLst>
          </p:nvPr>
        </p:nvGraphicFramePr>
        <p:xfrm>
          <a:off x="6679066" y="2180527"/>
          <a:ext cx="3083243" cy="3444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Worksheet" r:id="rId4" imgW="2141056" imgH="2392749" progId="Excel.Sheet.12">
                  <p:embed/>
                </p:oleObj>
              </mc:Choice>
              <mc:Fallback>
                <p:oleObj name="Worksheet" r:id="rId4" imgW="2141056" imgH="23927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79066" y="2180527"/>
                        <a:ext cx="3083243" cy="3444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2C85AE-D927-4BBE-BC82-3C7DA7DC5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464553" cy="3718925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Create a table of the sum of PCA’s to that number of PCA values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Which value of n (number of components) is good?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Why?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can you select a number of components less than 11?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30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7D2E-FD8B-4C07-89F7-09E616EC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SCATTER PLOTS with PCA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9960-EC64-40ED-852F-630223A42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496121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n=4, we can create scatter plots of the wine quality as a function of the various PCA values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Why do we do this?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do we expect to learn?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8E4A1-224A-4946-B466-CF04682353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868312-FBAB-4833-8624-6AF776EA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89" y="1762125"/>
            <a:ext cx="5465627" cy="395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7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7D2E-FD8B-4C07-89F7-09E616EC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More SCATTER PLOTS with PCA values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AC5943-6487-45A8-9A2B-7E281B3A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8377"/>
            <a:ext cx="3473116" cy="25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65D704A-0AE2-41C2-959D-516AC35A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42" y="1858377"/>
            <a:ext cx="3473116" cy="25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396557E-270F-4B48-8333-C48FC67A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16" y="1910638"/>
            <a:ext cx="3328737" cy="240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6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E042-AA2F-4A22-B289-BFB33F37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A71E1-04B6-4C7E-B54C-1A75E13CB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Data Science is not "push button" where you can create some tables and plots, and call it a day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You need to always need to keep your goals in mind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Data Science is very interactive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Don’t jump directly into modeling a data set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You are likely to end up frustrated and without any real insight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Explore the data set - What is the data set telling you?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Above all: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Practice, practice, practice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Repeat the analysis several times to get a "feel" for the data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Document what you think the data is </a:t>
            </a:r>
            <a:r>
              <a:rPr lang="en-US" sz="1800"/>
              <a:t>telling you</a:t>
            </a:r>
          </a:p>
          <a:p>
            <a:pPr marL="857250" lvl="1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/>
              <a:t>Have </a:t>
            </a:r>
            <a:r>
              <a:rPr lang="en-US" sz="1800" dirty="0"/>
              <a:t>fun and learn something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E7E5B-28D8-464D-9D10-97B8D93F5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A7F8C-1D24-40C3-81D3-287B9142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and Tail of data 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6C060-54BE-4E66-9A9E-768B8D14E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4" y="1995775"/>
            <a:ext cx="4706007" cy="3114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16E13-BACC-4883-B5BC-236194F6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101" y="1995775"/>
            <a:ext cx="5038191" cy="309521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C6E75-BCA2-42DC-9D26-2BBAEF52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5456419"/>
            <a:ext cx="9948672" cy="4554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Run the cell in the notebook</a:t>
            </a:r>
          </a:p>
        </p:txBody>
      </p:sp>
    </p:spTree>
    <p:extLst>
      <p:ext uri="{BB962C8B-B14F-4D97-AF65-F5344CB8AC3E}">
        <p14:creationId xmlns:p14="http://schemas.microsoft.com/office/powerpoint/2010/main" val="33711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13B9-FE19-4B24-B194-87C9C356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54883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7F33-C7E7-42DA-8442-44140721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E4A2-8CAC-4FDC-9A10-A3260E929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5590136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workshop is really only the first step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After understanding your data set (this workshop) you can go on to create models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Predictions or decisions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Linear curve fit of one independent variable (x-axis) and one dependent variable (y-axis)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Supervised, unsupervised, self,  active, reinforcement learning, etc.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953CE-75E0-4758-BDCF-E10B0A290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2781D0-5BE7-44A7-AB42-F0863D54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07" y="1970312"/>
            <a:ext cx="4539343" cy="30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D03A-6FFF-40F7-AA9A-5F959096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9C321-7C87-4A93-8C52-C49C1F427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is a huge collection of ML algorithms to create models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First – decide what it is you want to accomplish – goal(s)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Then start looking for tools to accomplish your goal(s)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42A31-414B-441F-A942-2E9810934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13B9-FE19-4B24-B194-87C9C356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</p:spTree>
    <p:extLst>
      <p:ext uri="{BB962C8B-B14F-4D97-AF65-F5344CB8AC3E}">
        <p14:creationId xmlns:p14="http://schemas.microsoft.com/office/powerpoint/2010/main" val="131930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D7FE-644A-43D0-943A-9CAC6C8E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RAPIDS?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C9CD-3CA1-42FF-87A3-E6BCFF72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(most) of the ML algorithms are single CPU core based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some that are multi-core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sets are getting larger exponentially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Theoretically, the more data you have, the better the model will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some point it takes FOREVER for an algorithm to complete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Plus you may not be able to compute it on your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RAPIDS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Open-source GPU based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C9E0C-85E8-4974-B441-24AEAD146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AD65F975-5C8D-2A4B-9A86-64583CAE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— Open GPU Data Science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8F2BC03-EF74-1E4B-A1D4-903E07F51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EB1493-B213-9541-9AAD-346E7D2992DD}"/>
              </a:ext>
            </a:extLst>
          </p:cNvPr>
          <p:cNvSpPr/>
          <p:nvPr/>
        </p:nvSpPr>
        <p:spPr>
          <a:xfrm>
            <a:off x="21071808" y="3666378"/>
            <a:ext cx="9812760" cy="4308623"/>
          </a:xfrm>
          <a:prstGeom prst="rect">
            <a:avLst/>
          </a:prstGeom>
          <a:solidFill>
            <a:schemeClr val="accent6">
              <a:lumMod val="50000"/>
            </a:schemeClr>
          </a:solidFill>
          <a:ln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E9E4A2-FB9A-0F4C-B976-7436B94E2631}"/>
              </a:ext>
            </a:extLst>
          </p:cNvPr>
          <p:cNvSpPr/>
          <p:nvPr/>
        </p:nvSpPr>
        <p:spPr>
          <a:xfrm>
            <a:off x="20968765" y="3769864"/>
            <a:ext cx="9812760" cy="4308623"/>
          </a:xfrm>
          <a:prstGeom prst="rect">
            <a:avLst/>
          </a:prstGeom>
          <a:solidFill>
            <a:schemeClr val="accent6">
              <a:lumMod val="50000"/>
            </a:schemeClr>
          </a:solidFill>
          <a:ln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28713-51DB-DA49-991C-DB55C2AE5F6E}"/>
              </a:ext>
            </a:extLst>
          </p:cNvPr>
          <p:cNvSpPr/>
          <p:nvPr/>
        </p:nvSpPr>
        <p:spPr>
          <a:xfrm>
            <a:off x="20865722" y="3873350"/>
            <a:ext cx="9812760" cy="4308623"/>
          </a:xfrm>
          <a:prstGeom prst="rect">
            <a:avLst/>
          </a:prstGeom>
          <a:solidFill>
            <a:schemeClr val="accent6">
              <a:lumMod val="50000"/>
            </a:schemeClr>
          </a:solidFill>
          <a:ln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B4456-7ADD-2F49-B556-EC420589D084}"/>
              </a:ext>
            </a:extLst>
          </p:cNvPr>
          <p:cNvSpPr/>
          <p:nvPr/>
        </p:nvSpPr>
        <p:spPr>
          <a:xfrm>
            <a:off x="20762679" y="3976837"/>
            <a:ext cx="9812760" cy="4308623"/>
          </a:xfrm>
          <a:prstGeom prst="rect">
            <a:avLst/>
          </a:prstGeom>
          <a:solidFill>
            <a:schemeClr val="accent6">
              <a:lumMod val="50000"/>
            </a:schemeClr>
          </a:solidFill>
          <a:ln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B49324-BC29-E34B-BFB9-0718D3D7CB28}"/>
              </a:ext>
            </a:extLst>
          </p:cNvPr>
          <p:cNvSpPr/>
          <p:nvPr/>
        </p:nvSpPr>
        <p:spPr>
          <a:xfrm flipH="1">
            <a:off x="20714493" y="4157133"/>
            <a:ext cx="45719" cy="4024839"/>
          </a:xfrm>
          <a:custGeom>
            <a:avLst/>
            <a:gdLst>
              <a:gd name="connsiteX0" fmla="*/ 0 w 0"/>
              <a:gd name="connsiteY0" fmla="*/ 0 h 2844800"/>
              <a:gd name="connsiteX1" fmla="*/ 0 w 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560A8C-CE62-B841-8E9C-6D5CF7416FDD}"/>
              </a:ext>
            </a:extLst>
          </p:cNvPr>
          <p:cNvSpPr/>
          <p:nvPr/>
        </p:nvSpPr>
        <p:spPr>
          <a:xfrm>
            <a:off x="20662095" y="6801706"/>
            <a:ext cx="9813708" cy="70926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98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54E20-6CB6-374A-9B80-340920BA23F9}"/>
              </a:ext>
            </a:extLst>
          </p:cNvPr>
          <p:cNvSpPr/>
          <p:nvPr/>
        </p:nvSpPr>
        <p:spPr>
          <a:xfrm>
            <a:off x="20662095" y="4075117"/>
            <a:ext cx="9813708" cy="700236"/>
          </a:xfrm>
          <a:prstGeom prst="rect">
            <a:avLst/>
          </a:prstGeom>
          <a:solidFill>
            <a:srgbClr val="3DA7C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98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DEF48-18B1-ED44-B080-12A2F47A5885}"/>
              </a:ext>
            </a:extLst>
          </p:cNvPr>
          <p:cNvSpPr/>
          <p:nvPr/>
        </p:nvSpPr>
        <p:spPr>
          <a:xfrm>
            <a:off x="20662095" y="7699885"/>
            <a:ext cx="9813708" cy="709266"/>
          </a:xfrm>
          <a:prstGeom prst="rect">
            <a:avLst/>
          </a:prstGeom>
          <a:solidFill>
            <a:srgbClr val="7750C7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98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ARROW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478F43-0414-5445-B13B-5D8A3333CAF1}"/>
              </a:ext>
            </a:extLst>
          </p:cNvPr>
          <p:cNvSpPr/>
          <p:nvPr/>
        </p:nvSpPr>
        <p:spPr>
          <a:xfrm>
            <a:off x="19670496" y="4075117"/>
            <a:ext cx="814740" cy="4335724"/>
          </a:xfrm>
          <a:prstGeom prst="rect">
            <a:avLst/>
          </a:prstGeom>
          <a:solidFill>
            <a:srgbClr val="7750C7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985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9E66A-E0E5-AA43-979B-8270E7C58EF1}"/>
              </a:ext>
            </a:extLst>
          </p:cNvPr>
          <p:cNvSpPr/>
          <p:nvPr/>
        </p:nvSpPr>
        <p:spPr>
          <a:xfrm>
            <a:off x="28163167" y="4982478"/>
            <a:ext cx="2312636" cy="707122"/>
          </a:xfrm>
          <a:prstGeom prst="rect">
            <a:avLst/>
          </a:prstGeom>
          <a:solidFill>
            <a:srgbClr val="3DA7C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35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DEEP LEARNING</a:t>
            </a:r>
          </a:p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FRAMEWORKS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5B2DD8-309C-BA46-BF3C-FE9909E0E918}"/>
              </a:ext>
            </a:extLst>
          </p:cNvPr>
          <p:cNvSpPr/>
          <p:nvPr/>
        </p:nvSpPr>
        <p:spPr>
          <a:xfrm>
            <a:off x="28163167" y="5907715"/>
            <a:ext cx="2312636" cy="70712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635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CUDNN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660D6-F75E-9342-A6AE-B765884AD2C6}"/>
              </a:ext>
            </a:extLst>
          </p:cNvPr>
          <p:cNvSpPr/>
          <p:nvPr/>
        </p:nvSpPr>
        <p:spPr>
          <a:xfrm>
            <a:off x="20662096" y="4982479"/>
            <a:ext cx="7313350" cy="16303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>
            <a:bevelT w="69850" h="19050"/>
            <a:bevelB w="0" h="0"/>
            <a:extrusionClr>
              <a:schemeClr val="tx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RAPIDS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50B32-E5F7-B14C-8353-FCAACAE3F4AF}"/>
              </a:ext>
            </a:extLst>
          </p:cNvPr>
          <p:cNvSpPr/>
          <p:nvPr/>
        </p:nvSpPr>
        <p:spPr>
          <a:xfrm>
            <a:off x="23212347" y="5860563"/>
            <a:ext cx="2212848" cy="584905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CUML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10EE6-E003-D74E-A983-3787B450CC60}"/>
              </a:ext>
            </a:extLst>
          </p:cNvPr>
          <p:cNvSpPr/>
          <p:nvPr/>
        </p:nvSpPr>
        <p:spPr>
          <a:xfrm>
            <a:off x="20859106" y="5860564"/>
            <a:ext cx="2214520" cy="584904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extrusionH="76200">
            <a:bevelT w="0" h="0"/>
            <a:bevelB w="0" h="0"/>
            <a:extrusionClr>
              <a:schemeClr val="tx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CUDF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D1FA1D-2C79-8E4F-9B34-E2155224A8F3}"/>
              </a:ext>
            </a:extLst>
          </p:cNvPr>
          <p:cNvSpPr/>
          <p:nvPr/>
        </p:nvSpPr>
        <p:spPr>
          <a:xfrm>
            <a:off x="25563916" y="5860564"/>
            <a:ext cx="2212848" cy="58490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CUGRAPH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63BDC0-3F53-2844-B7CD-2EDF26BE4EBF}"/>
              </a:ext>
            </a:extLst>
          </p:cNvPr>
          <p:cNvSpPr/>
          <p:nvPr/>
        </p:nvSpPr>
        <p:spPr>
          <a:xfrm>
            <a:off x="21224208" y="3818778"/>
            <a:ext cx="9812760" cy="430862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380FE2-8641-C84D-97A6-EEB879AC4994}"/>
              </a:ext>
            </a:extLst>
          </p:cNvPr>
          <p:cNvSpPr/>
          <p:nvPr/>
        </p:nvSpPr>
        <p:spPr>
          <a:xfrm>
            <a:off x="21121165" y="3922264"/>
            <a:ext cx="9812760" cy="430862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3C82E-0D58-AB41-9D20-63DEDB902C66}"/>
              </a:ext>
            </a:extLst>
          </p:cNvPr>
          <p:cNvSpPr/>
          <p:nvPr/>
        </p:nvSpPr>
        <p:spPr>
          <a:xfrm>
            <a:off x="21018122" y="4025750"/>
            <a:ext cx="9812760" cy="430862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EF4C8B-10DB-5442-B8CD-5A3C77D2433B}"/>
              </a:ext>
            </a:extLst>
          </p:cNvPr>
          <p:cNvSpPr/>
          <p:nvPr/>
        </p:nvSpPr>
        <p:spPr>
          <a:xfrm>
            <a:off x="20915079" y="4129237"/>
            <a:ext cx="9812760" cy="430862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B160DC5-0C8D-2143-B638-5AC5AF2D0054}"/>
              </a:ext>
            </a:extLst>
          </p:cNvPr>
          <p:cNvSpPr/>
          <p:nvPr/>
        </p:nvSpPr>
        <p:spPr>
          <a:xfrm flipH="1">
            <a:off x="20866893" y="4309533"/>
            <a:ext cx="45719" cy="4024839"/>
          </a:xfrm>
          <a:custGeom>
            <a:avLst/>
            <a:gdLst>
              <a:gd name="connsiteX0" fmla="*/ 0 w 0"/>
              <a:gd name="connsiteY0" fmla="*/ 0 h 2844800"/>
              <a:gd name="connsiteX1" fmla="*/ 0 w 0"/>
              <a:gd name="connsiteY1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44800">
                <a:moveTo>
                  <a:pt x="0" y="0"/>
                </a:moveTo>
                <a:lnTo>
                  <a:pt x="0" y="2844800"/>
                </a:lnTo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EA705A-1455-7847-A8EC-3F831B2F3C8A}"/>
              </a:ext>
            </a:extLst>
          </p:cNvPr>
          <p:cNvSpPr/>
          <p:nvPr/>
        </p:nvSpPr>
        <p:spPr>
          <a:xfrm>
            <a:off x="20814495" y="6954106"/>
            <a:ext cx="9813708" cy="7092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CUDA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BD9F0B-50BB-B441-8D3A-DD560FE1ECC6}"/>
              </a:ext>
            </a:extLst>
          </p:cNvPr>
          <p:cNvSpPr/>
          <p:nvPr/>
        </p:nvSpPr>
        <p:spPr>
          <a:xfrm>
            <a:off x="20814495" y="4227517"/>
            <a:ext cx="9813708" cy="70023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664158-2144-A94A-82BD-0E44F7F8A162}"/>
              </a:ext>
            </a:extLst>
          </p:cNvPr>
          <p:cNvSpPr/>
          <p:nvPr/>
        </p:nvSpPr>
        <p:spPr>
          <a:xfrm>
            <a:off x="20814495" y="7852285"/>
            <a:ext cx="9813708" cy="70926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50C5F3-3547-3C4C-8236-820E801F6829}"/>
              </a:ext>
            </a:extLst>
          </p:cNvPr>
          <p:cNvSpPr/>
          <p:nvPr/>
        </p:nvSpPr>
        <p:spPr>
          <a:xfrm>
            <a:off x="19822896" y="4227517"/>
            <a:ext cx="814740" cy="433572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F47407-864F-2647-9BFE-D78FCDFD8762}"/>
              </a:ext>
            </a:extLst>
          </p:cNvPr>
          <p:cNvSpPr/>
          <p:nvPr/>
        </p:nvSpPr>
        <p:spPr>
          <a:xfrm>
            <a:off x="28315567" y="5134878"/>
            <a:ext cx="2312636" cy="70712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DEEP LEARNING</a:t>
            </a:r>
          </a:p>
          <a:p>
            <a:pPr algn="ctr"/>
            <a:r>
              <a:rPr lang="en-US" dirty="0"/>
              <a:t>FRAMEWORKS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CF13AF-3629-7C47-A93B-6927B32EAAEB}"/>
              </a:ext>
            </a:extLst>
          </p:cNvPr>
          <p:cNvSpPr/>
          <p:nvPr/>
        </p:nvSpPr>
        <p:spPr>
          <a:xfrm>
            <a:off x="28315567" y="6060115"/>
            <a:ext cx="2312636" cy="70712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CUDNN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24702E-4CE6-894E-B4B5-E26038799D34}"/>
              </a:ext>
            </a:extLst>
          </p:cNvPr>
          <p:cNvSpPr/>
          <p:nvPr/>
        </p:nvSpPr>
        <p:spPr>
          <a:xfrm>
            <a:off x="20814496" y="5134879"/>
            <a:ext cx="7313350" cy="163031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RAPIDS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0C79C2-DA93-6E42-BD5D-9E7230D7B63D}"/>
              </a:ext>
            </a:extLst>
          </p:cNvPr>
          <p:cNvSpPr/>
          <p:nvPr/>
        </p:nvSpPr>
        <p:spPr>
          <a:xfrm>
            <a:off x="23364747" y="6012963"/>
            <a:ext cx="2212848" cy="58490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CUML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94AF41-A6AF-4246-9638-A7EB4F5D5408}"/>
              </a:ext>
            </a:extLst>
          </p:cNvPr>
          <p:cNvSpPr/>
          <p:nvPr/>
        </p:nvSpPr>
        <p:spPr>
          <a:xfrm>
            <a:off x="21011506" y="6012964"/>
            <a:ext cx="2214520" cy="58490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CUDF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74CC27-F78E-884F-A524-87B314769A09}"/>
              </a:ext>
            </a:extLst>
          </p:cNvPr>
          <p:cNvSpPr/>
          <p:nvPr/>
        </p:nvSpPr>
        <p:spPr>
          <a:xfrm>
            <a:off x="25716316" y="6012964"/>
            <a:ext cx="2212848" cy="58490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CUGRAPH</a:t>
            </a:r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FDD26024-8058-FB47-8343-E3582C35CEF6}"/>
              </a:ext>
            </a:extLst>
          </p:cNvPr>
          <p:cNvSpPr/>
          <p:nvPr/>
        </p:nvSpPr>
        <p:spPr>
          <a:xfrm rot="16200000" flipH="1" flipV="1">
            <a:off x="5284119" y="-1375874"/>
            <a:ext cx="404563" cy="7040880"/>
          </a:xfrm>
          <a:prstGeom prst="leftBracket">
            <a:avLst>
              <a:gd name="adj" fmla="val 0"/>
            </a:avLst>
          </a:prstGeom>
          <a:ln>
            <a:solidFill>
              <a:schemeClr val="accent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E5CF57B-C307-B045-8867-05C51496CEA8}"/>
              </a:ext>
            </a:extLst>
          </p:cNvPr>
          <p:cNvSpPr/>
          <p:nvPr/>
        </p:nvSpPr>
        <p:spPr>
          <a:xfrm>
            <a:off x="664029" y="2413071"/>
            <a:ext cx="2834640" cy="457201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Data Preparation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474322-A4CF-6148-A88C-7E6ED927BC6E}"/>
              </a:ext>
            </a:extLst>
          </p:cNvPr>
          <p:cNvSpPr/>
          <p:nvPr/>
        </p:nvSpPr>
        <p:spPr>
          <a:xfrm>
            <a:off x="7462906" y="2413071"/>
            <a:ext cx="2834640" cy="457201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Visualization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2D9B20-DB31-B348-B66A-B819A0873FD3}"/>
              </a:ext>
            </a:extLst>
          </p:cNvPr>
          <p:cNvSpPr/>
          <p:nvPr/>
        </p:nvSpPr>
        <p:spPr>
          <a:xfrm>
            <a:off x="4063468" y="2413071"/>
            <a:ext cx="2834640" cy="457201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</a:rPr>
              <a:t>Model Training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9E3395-2B4B-824E-A9B5-C971A1AB23D9}"/>
              </a:ext>
            </a:extLst>
          </p:cNvPr>
          <p:cNvCxnSpPr>
            <a:cxnSpLocks/>
          </p:cNvCxnSpPr>
          <p:nvPr/>
        </p:nvCxnSpPr>
        <p:spPr>
          <a:xfrm>
            <a:off x="3505019" y="2657270"/>
            <a:ext cx="50292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292352-2539-6E42-B517-2DDF001CF780}"/>
              </a:ext>
            </a:extLst>
          </p:cNvPr>
          <p:cNvCxnSpPr>
            <a:cxnSpLocks/>
          </p:cNvCxnSpPr>
          <p:nvPr/>
        </p:nvCxnSpPr>
        <p:spPr>
          <a:xfrm>
            <a:off x="6898108" y="2657270"/>
            <a:ext cx="502920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31F90C4-5369-664E-A8E3-26092ADC513C}"/>
              </a:ext>
            </a:extLst>
          </p:cNvPr>
          <p:cNvSpPr/>
          <p:nvPr/>
        </p:nvSpPr>
        <p:spPr>
          <a:xfrm>
            <a:off x="3164232" y="3178005"/>
            <a:ext cx="5418063" cy="23789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A7DF100-3A15-3F42-8700-4A21C0355D05}"/>
              </a:ext>
            </a:extLst>
          </p:cNvPr>
          <p:cNvSpPr/>
          <p:nvPr/>
        </p:nvSpPr>
        <p:spPr>
          <a:xfrm>
            <a:off x="3107337" y="3235144"/>
            <a:ext cx="5418063" cy="23789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EE6453C-9C04-5745-80D2-6A7751485159}"/>
              </a:ext>
            </a:extLst>
          </p:cNvPr>
          <p:cNvSpPr/>
          <p:nvPr/>
        </p:nvSpPr>
        <p:spPr>
          <a:xfrm>
            <a:off x="3050443" y="3292283"/>
            <a:ext cx="5418063" cy="23789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92AFD-3BD9-1248-899F-E837B9AA3B58}"/>
              </a:ext>
            </a:extLst>
          </p:cNvPr>
          <p:cNvSpPr/>
          <p:nvPr/>
        </p:nvSpPr>
        <p:spPr>
          <a:xfrm>
            <a:off x="2993548" y="3349423"/>
            <a:ext cx="5418063" cy="237898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>
            <a:solidFill>
              <a:srgbClr val="3DA7CF">
                <a:alpha val="52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985AAA9-B26D-574D-86C2-7DEFE5D168B5}"/>
              </a:ext>
            </a:extLst>
          </p:cNvPr>
          <p:cNvSpPr/>
          <p:nvPr/>
        </p:nvSpPr>
        <p:spPr>
          <a:xfrm>
            <a:off x="2938011" y="4909160"/>
            <a:ext cx="5418586" cy="3916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CUDA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2A46DE-DF13-964A-A43F-B1FDBEB1589A}"/>
              </a:ext>
            </a:extLst>
          </p:cNvPr>
          <p:cNvSpPr/>
          <p:nvPr/>
        </p:nvSpPr>
        <p:spPr>
          <a:xfrm>
            <a:off x="2938011" y="3403688"/>
            <a:ext cx="5418586" cy="386632"/>
          </a:xfrm>
          <a:prstGeom prst="rect">
            <a:avLst/>
          </a:prstGeom>
          <a:solidFill>
            <a:srgbClr val="3DA7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PYTHON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1B8A63-1B42-7044-BF42-4C59C26587F5}"/>
              </a:ext>
            </a:extLst>
          </p:cNvPr>
          <p:cNvSpPr/>
          <p:nvPr/>
        </p:nvSpPr>
        <p:spPr>
          <a:xfrm>
            <a:off x="2938011" y="5405084"/>
            <a:ext cx="5418586" cy="391617"/>
          </a:xfrm>
          <a:prstGeom prst="rect">
            <a:avLst/>
          </a:prstGeom>
          <a:solidFill>
            <a:srgbClr val="7750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APACHE ARROW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E1C350-801C-D94C-AA11-11C17E320918}"/>
              </a:ext>
            </a:extLst>
          </p:cNvPr>
          <p:cNvSpPr/>
          <p:nvPr/>
        </p:nvSpPr>
        <p:spPr>
          <a:xfrm>
            <a:off x="2390505" y="3403688"/>
            <a:ext cx="449854" cy="2393947"/>
          </a:xfrm>
          <a:prstGeom prst="rect">
            <a:avLst/>
          </a:prstGeom>
          <a:solidFill>
            <a:srgbClr val="7750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DASK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88C4F7-8FAD-1D43-8B3C-526EC891761C}"/>
              </a:ext>
            </a:extLst>
          </p:cNvPr>
          <p:cNvSpPr/>
          <p:nvPr/>
        </p:nvSpPr>
        <p:spPr>
          <a:xfrm>
            <a:off x="7079688" y="3904683"/>
            <a:ext cx="1276910" cy="390434"/>
          </a:xfrm>
          <a:prstGeom prst="rect">
            <a:avLst/>
          </a:prstGeom>
          <a:solidFill>
            <a:srgbClr val="3DA7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DEEP LEARNING</a:t>
            </a:r>
          </a:p>
          <a:p>
            <a:pPr algn="ctr"/>
            <a:r>
              <a:rPr lang="en-US" sz="1200" dirty="0"/>
              <a:t>FRAMEWORKS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414976F-283D-E547-846A-56E3A61AFEF5}"/>
              </a:ext>
            </a:extLst>
          </p:cNvPr>
          <p:cNvSpPr/>
          <p:nvPr/>
        </p:nvSpPr>
        <p:spPr>
          <a:xfrm>
            <a:off x="7079688" y="4415547"/>
            <a:ext cx="1276910" cy="39043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CUDNN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18E75DA-06B4-6A4F-90BF-093F6AFB6FB5}"/>
              </a:ext>
            </a:extLst>
          </p:cNvPr>
          <p:cNvSpPr/>
          <p:nvPr/>
        </p:nvSpPr>
        <p:spPr>
          <a:xfrm>
            <a:off x="2938012" y="3904683"/>
            <a:ext cx="4038027" cy="9001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/>
          </a:p>
          <a:p>
            <a:pPr algn="ctr"/>
            <a:r>
              <a:rPr lang="en-US" sz="1200" dirty="0"/>
              <a:t>RAPIDS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940811D-0EEF-414C-BA33-8A7E3AD54944}"/>
              </a:ext>
            </a:extLst>
          </p:cNvPr>
          <p:cNvSpPr/>
          <p:nvPr/>
        </p:nvSpPr>
        <p:spPr>
          <a:xfrm>
            <a:off x="4346119" y="4389513"/>
            <a:ext cx="1221812" cy="32295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CUML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63CA80-1F88-E045-A86A-F68EEC49D3AF}"/>
              </a:ext>
            </a:extLst>
          </p:cNvPr>
          <p:cNvSpPr/>
          <p:nvPr/>
        </p:nvSpPr>
        <p:spPr>
          <a:xfrm>
            <a:off x="3046790" y="4389513"/>
            <a:ext cx="1222735" cy="32295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CUDF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A4D44C-2E3B-3641-B971-AC1A50C545C7}"/>
              </a:ext>
            </a:extLst>
          </p:cNvPr>
          <p:cNvSpPr/>
          <p:nvPr/>
        </p:nvSpPr>
        <p:spPr>
          <a:xfrm>
            <a:off x="5644525" y="4389513"/>
            <a:ext cx="1221812" cy="322951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09728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19456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29184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389120" algn="l" defTabSz="109728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548640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658368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768096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8778240" algn="l" defTabSz="219456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CUGRAPH</a:t>
            </a:r>
          </a:p>
        </p:txBody>
      </p:sp>
    </p:spTree>
    <p:extLst>
      <p:ext uri="{BB962C8B-B14F-4D97-AF65-F5344CB8AC3E}">
        <p14:creationId xmlns:p14="http://schemas.microsoft.com/office/powerpoint/2010/main" val="29179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03DD-43BC-4414-B097-155C9B4B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BAB0-28F7-499A-B831-E9AC370A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cuDF</a:t>
            </a:r>
            <a:r>
              <a:rPr lang="en-US" sz="1800" dirty="0"/>
              <a:t> (cu “Data Frame”)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Built on top of Apache Arrow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GPU equivalent of Pandas (with some limitations)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cuML</a:t>
            </a:r>
            <a:r>
              <a:rPr lang="en-US" sz="1800" dirty="0"/>
              <a:t> (cu “Machine </a:t>
            </a:r>
            <a:r>
              <a:rPr lang="en-US" sz="1800" dirty="0" err="1"/>
              <a:t>Learing</a:t>
            </a:r>
            <a:r>
              <a:rPr lang="en-US" sz="1800" dirty="0"/>
              <a:t>”)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GPU equivalent of </a:t>
            </a:r>
            <a:r>
              <a:rPr lang="en-US" sz="1600" dirty="0" err="1"/>
              <a:t>scikit-larn</a:t>
            </a:r>
            <a:r>
              <a:rPr lang="en-US" sz="1600" dirty="0"/>
              <a:t> with XGBOOST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cuGraph</a:t>
            </a:r>
            <a:endParaRPr lang="en-US" sz="1800" dirty="0"/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Graph analytics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RAPIDS does not match every feature – only the ones that make sense for GPUs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Example: </a:t>
            </a:r>
            <a:r>
              <a:rPr lang="en-US" sz="1600" dirty="0" err="1"/>
              <a:t>cuDF</a:t>
            </a:r>
            <a:r>
              <a:rPr lang="en-US" sz="1600" dirty="0"/>
              <a:t> doesn’t do any visualization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Integrates with </a:t>
            </a:r>
            <a:r>
              <a:rPr lang="en-US" sz="1800" dirty="0" err="1"/>
              <a:t>Dask</a:t>
            </a:r>
            <a:r>
              <a:rPr lang="en-US" sz="1800" dirty="0"/>
              <a:t> (distributed computing)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07B24-9A17-4242-BD40-350F558F1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C624-50AC-4197-A556-E922FDE4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RAPIDS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F4E32-46CC-4905-8F54-E2DC0CBE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5361536" cy="3718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Only runs on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Available via pip and </a:t>
            </a:r>
            <a:r>
              <a:rPr lang="en-US" sz="1800" dirty="0" err="1"/>
              <a:t>conda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RAPIDS for heavy computational components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Modeling algorithms such as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Then use Pandas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do: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as pd</a:t>
            </a:r>
          </a:p>
          <a:p>
            <a:endParaRPr lang="en-US" sz="1800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ED0B5AA-4D94-409D-BD26-99BF96B1D2B3}"/>
              </a:ext>
            </a:extLst>
          </p:cNvPr>
          <p:cNvSpPr/>
          <p:nvPr/>
        </p:nvSpPr>
        <p:spPr>
          <a:xfrm>
            <a:off x="5158663" y="1220681"/>
            <a:ext cx="5704070" cy="4617113"/>
          </a:xfrm>
          <a:prstGeom prst="roundRect">
            <a:avLst>
              <a:gd name="adj" fmla="val 6630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73B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3" tIns="45716" rIns="91433" bIns="45716" rtlCol="0" anchor="ctr"/>
          <a:lstStyle/>
          <a:p>
            <a:pPr lvl="0"/>
            <a:r>
              <a:rPr lang="da-DK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cudf as pd</a:t>
            </a:r>
          </a:p>
          <a:p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numpy as np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time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da-DK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%matplotlib inline</a:t>
            </a:r>
          </a:p>
          <a:p>
            <a:pPr lvl="0"/>
            <a:endParaRPr lang="da-DK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wine_set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("data/winequality-red.csv",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=';’)</a:t>
            </a:r>
          </a:p>
          <a:p>
            <a:pPr lvl="0"/>
            <a:endParaRPr lang="en-US" sz="1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wine_set.head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(n=5)</a:t>
            </a:r>
          </a:p>
          <a:p>
            <a:pPr lvl="0"/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wine_set.tail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(n=5)</a:t>
            </a:r>
          </a:p>
        </p:txBody>
      </p:sp>
    </p:spTree>
    <p:extLst>
      <p:ext uri="{BB962C8B-B14F-4D97-AF65-F5344CB8AC3E}">
        <p14:creationId xmlns:p14="http://schemas.microsoft.com/office/powerpoint/2010/main" val="29565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8388-CF36-48AA-8B1D-0B7AA4C7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RAPIDS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4F2B-08E2-4BD2-97EE-000D13477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Don’t assume that </a:t>
            </a:r>
            <a:r>
              <a:rPr lang="en-US" sz="1800" dirty="0" err="1"/>
              <a:t>cuDF</a:t>
            </a:r>
            <a:r>
              <a:rPr lang="en-US" sz="1800" dirty="0"/>
              <a:t> replaces Pandas for everything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Focus on computationally intense routines with large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integrate with </a:t>
            </a:r>
            <a:r>
              <a:rPr lang="en-US" sz="1800" dirty="0" err="1"/>
              <a:t>Numab</a:t>
            </a:r>
            <a:r>
              <a:rPr lang="en-US" sz="1800" dirty="0"/>
              <a:t> and </a:t>
            </a:r>
            <a:r>
              <a:rPr lang="en-US" sz="1800" dirty="0" err="1"/>
              <a:t>CuPy</a:t>
            </a:r>
            <a:r>
              <a:rPr lang="en-US" sz="1800" dirty="0"/>
              <a:t> (see other workshop)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B30E1-19D8-45A4-8598-E1EF105D7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13B9-FE19-4B24-B194-87C9C356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MODIN</a:t>
            </a:r>
          </a:p>
        </p:txBody>
      </p:sp>
    </p:spTree>
    <p:extLst>
      <p:ext uri="{BB962C8B-B14F-4D97-AF65-F5344CB8AC3E}">
        <p14:creationId xmlns:p14="http://schemas.microsoft.com/office/powerpoint/2010/main" val="34434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8209-75B4-422E-846C-94B41513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80C44-B81E-4379-979C-899E88145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734B-9F10-47B3-8EC4-EA00DACF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990" y="2620735"/>
            <a:ext cx="4562475" cy="1257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AA6D9D-987D-4D87-A4FE-FCF77BAE4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4904336" cy="305679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Pandas Objects has a number of attributes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“shape” is one of the them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“size” is another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There are also a number of methods associated with the object (lots of them!)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 are data manipulation functions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 do computations</a:t>
            </a:r>
          </a:p>
          <a:p>
            <a:pPr marL="8572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 do plots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Attributes and Methods are extremely useful!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113240-7B6A-424A-822F-71C938723E69}"/>
              </a:ext>
            </a:extLst>
          </p:cNvPr>
          <p:cNvSpPr txBox="1">
            <a:spLocks/>
          </p:cNvSpPr>
          <p:nvPr/>
        </p:nvSpPr>
        <p:spPr bwMode="auto">
          <a:xfrm>
            <a:off x="516750" y="5802518"/>
            <a:ext cx="9948672" cy="34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400" b="0">
                <a:solidFill>
                  <a:schemeClr val="accent4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200" b="0">
                <a:solidFill>
                  <a:schemeClr val="accent4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100" b="0">
                <a:solidFill>
                  <a:schemeClr val="accent4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FF0000"/>
                </a:solidFill>
              </a:rPr>
              <a:t>https://pandas.pydata.org/pandas-docs/stable/reference/api/pandas.DataFrame.html</a:t>
            </a:r>
          </a:p>
        </p:txBody>
      </p:sp>
    </p:spTree>
    <p:extLst>
      <p:ext uri="{BB962C8B-B14F-4D97-AF65-F5344CB8AC3E}">
        <p14:creationId xmlns:p14="http://schemas.microsoft.com/office/powerpoint/2010/main" val="555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D7FE-644A-43D0-943A-9CAC6C8E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C9CD-3CA1-42FF-87A3-E6BCFF72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MODIN is a Pandas replacement that uses multiple cores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Underneath it uses with </a:t>
            </a:r>
            <a:r>
              <a:rPr lang="en-US" sz="1600" dirty="0" err="1"/>
              <a:t>Dask</a:t>
            </a:r>
            <a:r>
              <a:rPr lang="en-US" sz="1600" dirty="0"/>
              <a:t> or Ray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Dask</a:t>
            </a:r>
            <a:r>
              <a:rPr lang="en-US" sz="1600" dirty="0"/>
              <a:t> is flexible parallel computing library for analytics (can be run on cluster)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Ray is a framework for building and running distributed applications (can by run on cluster)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Wraps Pandas and deals with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covers a fairly large percentage of Pandas functionality, but not all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As of May 2019: ~71%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See </a:t>
            </a:r>
            <a:r>
              <a:rPr lang="en-US" sz="1600" dirty="0" err="1"/>
              <a:t>Jupyter</a:t>
            </a:r>
            <a:r>
              <a:rPr lang="en-US" sz="16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Easy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C9E0C-85E8-4974-B441-24AEAD146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D7FE-644A-43D0-943A-9CAC6C8E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FC9CD-3CA1-42FF-87A3-E6BCFF72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New data type: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type(df)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modin.pandas.dataframe.DataFrame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can cause problems with other tools (e.g. Seaborn visualization library)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function isn’t written in </a:t>
            </a:r>
            <a:r>
              <a:rPr lang="en-US" sz="1800" dirty="0" err="1"/>
              <a:t>Modin</a:t>
            </a:r>
            <a:r>
              <a:rPr lang="en-US" sz="1800" dirty="0"/>
              <a:t>, it will default to Pandas function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Result is returned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modin.pandas.dataframe.DataFrame</a:t>
            </a:r>
            <a:r>
              <a:rPr lang="en-US" sz="1600" dirty="0"/>
              <a:t>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C9E0C-85E8-4974-B441-24AEAD146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6" ma:contentTypeDescription="Create a new document." ma:contentTypeScope="" ma:versionID="78e83a7562519defa34023cb5fc8362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d8790d471b169e021690c0a0cf3dd5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1D64DD-6322-4CA1-983C-7D8478D3F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schemas.microsoft.com/office/2006/metadata/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7660</Words>
  <Application>Microsoft Office PowerPoint</Application>
  <PresentationFormat>Custom</PresentationFormat>
  <Paragraphs>1015</Paragraphs>
  <Slides>92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Century Gothic</vt:lpstr>
      <vt:lpstr>Courier New</vt:lpstr>
      <vt:lpstr>Trebuchet MS</vt:lpstr>
      <vt:lpstr>Wingdings</vt:lpstr>
      <vt:lpstr>Title &amp; Bullet</vt:lpstr>
      <vt:lpstr>Worksheet</vt:lpstr>
      <vt:lpstr>Introduction to Data Science</vt:lpstr>
      <vt:lpstr>Introduction</vt:lpstr>
      <vt:lpstr>Introduction</vt:lpstr>
      <vt:lpstr>Goals of Workshop</vt:lpstr>
      <vt:lpstr>First Data set</vt:lpstr>
      <vt:lpstr>Height, Weight, Gender</vt:lpstr>
      <vt:lpstr>Load needed libraries and read data</vt:lpstr>
      <vt:lpstr>Head and Tail of data frame</vt:lpstr>
      <vt:lpstr>SHAPE of Data</vt:lpstr>
      <vt:lpstr>Info() method</vt:lpstr>
      <vt:lpstr>Fix the data</vt:lpstr>
      <vt:lpstr>Looking for nulls()</vt:lpstr>
      <vt:lpstr>Zeros in our Data</vt:lpstr>
      <vt:lpstr>Built-in Statistics</vt:lpstr>
      <vt:lpstr>Built-in Statistics for each Gender</vt:lpstr>
      <vt:lpstr>Additional Data Set Statistics</vt:lpstr>
      <vt:lpstr>Additional Data Set Statistics</vt:lpstr>
      <vt:lpstr>Visualization</vt:lpstr>
      <vt:lpstr>Plot the data</vt:lpstr>
      <vt:lpstr>Cluster the data</vt:lpstr>
      <vt:lpstr>Kmeans Example</vt:lpstr>
      <vt:lpstr>Kmeans for women and men: k = 3</vt:lpstr>
      <vt:lpstr>How do you select K?</vt:lpstr>
      <vt:lpstr>First Problem Summary</vt:lpstr>
      <vt:lpstr>Second Data set</vt:lpstr>
      <vt:lpstr>Second Data Set</vt:lpstr>
      <vt:lpstr>Load needed libraries and read data</vt:lpstr>
      <vt:lpstr>Head and Tail of data frame</vt:lpstr>
      <vt:lpstr>SHAPE of Data</vt:lpstr>
      <vt:lpstr>Info() method</vt:lpstr>
      <vt:lpstr>Looking for nulls()</vt:lpstr>
      <vt:lpstr>Built-in Statistics</vt:lpstr>
      <vt:lpstr>Additional Data Set Statistics</vt:lpstr>
      <vt:lpstr>Plot the wine quality (dependent variable)</vt:lpstr>
      <vt:lpstr>Scatter Plot of Wine quality</vt:lpstr>
      <vt:lpstr>PAIRplots</vt:lpstr>
      <vt:lpstr>PAIRPLOTS</vt:lpstr>
      <vt:lpstr>PowerPoint Presentation</vt:lpstr>
      <vt:lpstr>Deeper examination of pairplots</vt:lpstr>
      <vt:lpstr>Deeper examination of pairplots</vt:lpstr>
      <vt:lpstr>Deeper examination of pairplots</vt:lpstr>
      <vt:lpstr>PowerPoint Presentation</vt:lpstr>
      <vt:lpstr>Deeper examination of pairplots</vt:lpstr>
      <vt:lpstr>FACTORplots</vt:lpstr>
      <vt:lpstr>FACTORplots</vt:lpstr>
      <vt:lpstr>FACTORplots</vt:lpstr>
      <vt:lpstr>Correlation</vt:lpstr>
      <vt:lpstr>Correlation</vt:lpstr>
      <vt:lpstr>Correlation of Features</vt:lpstr>
      <vt:lpstr>PowerPoint Presentation</vt:lpstr>
      <vt:lpstr>Correlation of Features</vt:lpstr>
      <vt:lpstr>Correlation of Features</vt:lpstr>
      <vt:lpstr>Correlation of Features</vt:lpstr>
      <vt:lpstr>Correlation of Features</vt:lpstr>
      <vt:lpstr>Outlier Detection</vt:lpstr>
      <vt:lpstr>OuTlier Detection</vt:lpstr>
      <vt:lpstr>Outlier Detection: Visualization Methods</vt:lpstr>
      <vt:lpstr>Outlier Detection – BOX PLOT</vt:lpstr>
      <vt:lpstr>Outlier Detection – BOX PLOT</vt:lpstr>
      <vt:lpstr>Outlier Detection – BOX PLOT</vt:lpstr>
      <vt:lpstr>Outlier Detection – Histogram</vt:lpstr>
      <vt:lpstr>Outlier Detection – Histogram</vt:lpstr>
      <vt:lpstr>Outlier Detection: Statistical Methods</vt:lpstr>
      <vt:lpstr>Outliers using Z-score</vt:lpstr>
      <vt:lpstr>Outlier Detection: Statistical Methods</vt:lpstr>
      <vt:lpstr>Outlier Summary</vt:lpstr>
      <vt:lpstr>Kmeans Clustering</vt:lpstr>
      <vt:lpstr>Kmeans Clustering</vt:lpstr>
      <vt:lpstr>PCA</vt:lpstr>
      <vt:lpstr>PCA - example</vt:lpstr>
      <vt:lpstr>Reasons for PCA</vt:lpstr>
      <vt:lpstr>PCA on Wine Quality</vt:lpstr>
      <vt:lpstr>PCA on Wine Quality</vt:lpstr>
      <vt:lpstr>PCA Variances</vt:lpstr>
      <vt:lpstr>PCA Variances</vt:lpstr>
      <vt:lpstr>PCA – Summation table</vt:lpstr>
      <vt:lpstr>PCA – SCATTER PLOTS with PCA values</vt:lpstr>
      <vt:lpstr>PCA – More SCATTER PLOTS with PCA values</vt:lpstr>
      <vt:lpstr>Summary</vt:lpstr>
      <vt:lpstr>Next Steps</vt:lpstr>
      <vt:lpstr>Where to go from here?</vt:lpstr>
      <vt:lpstr>Algorithms</vt:lpstr>
      <vt:lpstr>RAPIDS</vt:lpstr>
      <vt:lpstr>WHY RAPIDS?</vt:lpstr>
      <vt:lpstr>RAPIDS — Open GPU Data Science</vt:lpstr>
      <vt:lpstr>RAPIDS Components</vt:lpstr>
      <vt:lpstr>Using RAPIDS</vt:lpstr>
      <vt:lpstr>Using RAPIDS</vt:lpstr>
      <vt:lpstr>MODIN</vt:lpstr>
      <vt:lpstr>MODIN</vt:lpstr>
      <vt:lpstr>MODIN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Jeffrey Layton</dc:creator>
  <cp:lastModifiedBy>Kristopher Keipert</cp:lastModifiedBy>
  <cp:revision>88</cp:revision>
  <dcterms:created xsi:type="dcterms:W3CDTF">2020-03-06T13:44:26Z</dcterms:created>
  <dcterms:modified xsi:type="dcterms:W3CDTF">2020-09-16T15:06:02Z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kkeipert@nvidia.com</vt:lpwstr>
  </property>
  <property fmtid="{D5CDD505-2E9C-101B-9397-08002B2CF9AE}" pid="5" name="MSIP_Label_6b558183-044c-4105-8d9c-cea02a2a3d86_SetDate">
    <vt:lpwstr>2020-09-16T15:05:54.2857264Z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ActionId">
    <vt:lpwstr>b4f26996-a0aa-44d1-9676-14d7384865bb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